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7" r:id="rId2"/>
    <p:sldId id="271" r:id="rId3"/>
    <p:sldId id="291" r:id="rId4"/>
    <p:sldId id="290" r:id="rId5"/>
    <p:sldId id="292" r:id="rId6"/>
    <p:sldId id="293" r:id="rId7"/>
    <p:sldId id="303" r:id="rId8"/>
    <p:sldId id="301" r:id="rId9"/>
    <p:sldId id="307" r:id="rId10"/>
    <p:sldId id="304" r:id="rId11"/>
    <p:sldId id="308" r:id="rId12"/>
    <p:sldId id="305" r:id="rId13"/>
    <p:sldId id="302" r:id="rId14"/>
    <p:sldId id="310" r:id="rId15"/>
    <p:sldId id="309" r:id="rId16"/>
    <p:sldId id="312" r:id="rId17"/>
    <p:sldId id="313" r:id="rId18"/>
    <p:sldId id="311" r:id="rId19"/>
    <p:sldId id="314" r:id="rId20"/>
    <p:sldId id="316" r:id="rId21"/>
    <p:sldId id="317" r:id="rId22"/>
    <p:sldId id="324" r:id="rId23"/>
    <p:sldId id="323" r:id="rId24"/>
    <p:sldId id="322" r:id="rId25"/>
    <p:sldId id="325" r:id="rId26"/>
    <p:sldId id="321" r:id="rId27"/>
    <p:sldId id="319" r:id="rId28"/>
    <p:sldId id="326" r:id="rId29"/>
    <p:sldId id="327" r:id="rId30"/>
    <p:sldId id="330" r:id="rId31"/>
    <p:sldId id="331" r:id="rId32"/>
    <p:sldId id="333" r:id="rId33"/>
    <p:sldId id="328" r:id="rId34"/>
    <p:sldId id="32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2" autoAdjust="0"/>
    <p:restoredTop sz="84554" autoAdjust="0"/>
  </p:normalViewPr>
  <p:slideViewPr>
    <p:cSldViewPr>
      <p:cViewPr varScale="1">
        <p:scale>
          <a:sx n="110" d="100"/>
          <a:sy n="110" d="100"/>
        </p:scale>
        <p:origin x="1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01F4B-F212-49DC-8D1C-EDC8F2B5AFED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05FDC-DC92-4E39-89F9-A139E6C87A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6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Kubernetes</a:t>
            </a:r>
            <a:r>
              <a:rPr lang="ko-KR" altLang="en-US" baseline="0" dirty="0" smtClean="0"/>
              <a:t> 환경에서의 </a:t>
            </a:r>
            <a:r>
              <a:rPr lang="en-US" altLang="ko-KR" baseline="0" dirty="0" smtClean="0"/>
              <a:t>Prometheus</a:t>
            </a:r>
            <a:r>
              <a:rPr lang="ko-KR" altLang="en-US" baseline="0" dirty="0" smtClean="0"/>
              <a:t> 기반으로한 모니터링 시스템 구축과 이를 활용 사례를 공유드립니다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8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1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4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Metric </a:t>
            </a:r>
            <a:r>
              <a:rPr lang="ko-KR" altLang="en-US" dirty="0" smtClean="0"/>
              <a:t>수집 설정 자동화 </a:t>
            </a:r>
            <a:r>
              <a:rPr lang="en-US" altLang="ko-KR" dirty="0" smtClean="0"/>
              <a:t>(Register, Unregister, Update)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prometheus.io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/scrape: 'true'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서비스 정의에 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7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583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Prometheus Metric </a:t>
            </a:r>
            <a:r>
              <a:rPr kumimoji="1" lang="ko-KR" altLang="en-US" dirty="0" smtClean="0"/>
              <a:t>구조 및</a:t>
            </a:r>
            <a:r>
              <a:rPr kumimoji="1" lang="en-US" altLang="ko-KR" dirty="0" smtClean="0"/>
              <a:t> &amp; Prom QL </a:t>
            </a:r>
            <a:r>
              <a:rPr kumimoji="1" lang="ko-KR" altLang="en-US" dirty="0" smtClean="0"/>
              <a:t>사용법</a:t>
            </a:r>
            <a:r>
              <a:rPr kumimoji="1" lang="ko-KR" altLang="en-US" baseline="0" dirty="0" smtClean="0"/>
              <a:t> 이번 주제에서 제외</a:t>
            </a:r>
            <a:endParaRPr kumimoji="1"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9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게이지 메트릭은 증가하거나 감소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70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카운터 측정 항목은 항상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26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40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 및 네트워크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코어 메트릭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모니터링하면 노드 상태를 확인하는 데 유용한 정보가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/>
              <a:t>=&lt; 570 metrics</a:t>
            </a:r>
            <a:endParaRPr kumimoji="1" lang="en-US" altLang="ko-KR" sz="1200" b="0" kern="0" dirty="0" smtClean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27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16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kublet</a:t>
            </a:r>
            <a:r>
              <a:rPr lang="ko-KR" altLang="en-US" dirty="0" smtClean="0"/>
              <a:t>에 내장되어 있음</a:t>
            </a:r>
            <a:endParaRPr lang="en-US" altLang="ko-KR" dirty="0" smtClean="0"/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cAdvisor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노출 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메트릭은 궁극적으로 기본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구현에서보고 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/>
              <a:t>Container</a:t>
            </a:r>
            <a:r>
              <a:rPr lang="ko-KR" altLang="en-US" sz="1200" b="0" dirty="0" smtClean="0"/>
              <a:t>에서 사용하는 </a:t>
            </a:r>
            <a:r>
              <a:rPr lang="en-US" altLang="ko-KR" sz="1200" b="0" dirty="0" smtClean="0"/>
              <a:t>CPU, </a:t>
            </a:r>
            <a:r>
              <a:rPr lang="ko-KR" altLang="en-US" sz="1200" b="0" dirty="0" smtClean="0"/>
              <a:t>메모리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네트워크 및 디스크 위주 </a:t>
            </a:r>
            <a:r>
              <a:rPr lang="en-US" altLang="ko-KR" sz="1200" b="0" dirty="0" smtClean="0"/>
              <a:t>Metric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err="1" smtClean="0"/>
              <a:t>cgroup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/mem</a:t>
            </a:r>
            <a:r>
              <a:rPr lang="en-US" altLang="ko-KR" baseline="0" dirty="0" smtClean="0"/>
              <a:t> limit </a:t>
            </a:r>
            <a:r>
              <a:rPr lang="ko-KR" altLang="en-US" baseline="0" dirty="0" smtClean="0"/>
              <a:t>무시</a:t>
            </a:r>
            <a:r>
              <a:rPr lang="en-US" altLang="ko-KR" baseline="0" dirty="0" smtClean="0"/>
              <a:t> , Container </a:t>
            </a:r>
            <a:r>
              <a:rPr lang="en-US" altLang="ko-KR" baseline="0" dirty="0" smtClean="0"/>
              <a:t>swap </a:t>
            </a:r>
            <a:r>
              <a:rPr lang="ko-KR" altLang="en-US" baseline="0" dirty="0" smtClean="0"/>
              <a:t>없음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Limits allow the container some headroom to surge past the resource request. Limits give you one knob to over-provision containers on a node as limits are not accounted for by the Kubernetes scheduler. That being said, if your container exceeds your limits the action depends on the resource; you will be throttled if you exceed the CPU limit, and killed if you exceed the memory limit.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5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v.1.3.0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기준으로 </a:t>
            </a:r>
            <a:r>
              <a:rPr lang="en-US" altLang="ko-KR" baseline="0" dirty="0" smtClean="0"/>
              <a:t>123</a:t>
            </a:r>
            <a:r>
              <a:rPr lang="ko-KR" altLang="en-US" baseline="0" dirty="0" smtClean="0"/>
              <a:t>개 정도</a:t>
            </a:r>
            <a:endParaRPr lang="en-US" altLang="ko-KR" baseline="0" dirty="0" smtClean="0"/>
          </a:p>
          <a:p>
            <a:r>
              <a:rPr lang="en-US" altLang="ko-KR" baseline="0" dirty="0" smtClean="0"/>
              <a:t>Ingress, RBAK, SA, </a:t>
            </a:r>
            <a:r>
              <a:rPr lang="en-US" altLang="ko-KR" baseline="0" dirty="0" err="1" smtClean="0"/>
              <a:t>StoragerClass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NetworkPolicy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1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70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17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18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77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2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73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1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8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99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3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6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 로깅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확장 인터페이스르 제공하는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adapter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 있고</a:t>
            </a:r>
            <a:r>
              <a:rPr lang="mr-IN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</a:t>
            </a:r>
            <a:r>
              <a:rPr lang="ko-KR" altLang="en-US" baseline="0" dirty="0" smtClean="0"/>
              <a:t>기존 수집과 통합하여 </a:t>
            </a:r>
            <a:r>
              <a:rPr lang="en-US" altLang="ko-KR" baseline="0" dirty="0" err="1" smtClean="0"/>
              <a:t>i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metrics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수집가능합니다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dirty="0" smtClean="0">
              <a:latin typeface="+mn-ea"/>
            </a:endParaRPr>
          </a:p>
          <a:p>
            <a:r>
              <a:rPr lang="en-US" altLang="ko-KR" dirty="0" err="1" smtClean="0"/>
              <a:t>Istio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배포 시 옵션으로 선택 가능함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Envoy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dirty="0" smtClean="0">
                <a:latin typeface="+mn-ea"/>
              </a:rPr>
              <a:t>Layer 7 proxy &amp; TLS Termination &amp; Traffic</a:t>
            </a:r>
            <a:r>
              <a:rPr lang="en-US" altLang="ko-KR" sz="1200" b="0" baseline="0" dirty="0" smtClean="0">
                <a:latin typeface="+mn-ea"/>
              </a:rPr>
              <a:t> management </a:t>
            </a:r>
            <a:r>
              <a:rPr lang="en-US" altLang="ko-KR" sz="1200" b="0" dirty="0" err="1" smtClean="0">
                <a:latin typeface="+mn-ea"/>
              </a:rPr>
              <a:t>istio</a:t>
            </a:r>
            <a:r>
              <a:rPr lang="en-US" altLang="ko-KR" sz="1200" b="0" dirty="0" smtClean="0">
                <a:latin typeface="+mn-ea"/>
              </a:rPr>
              <a:t> </a:t>
            </a:r>
            <a:r>
              <a:rPr lang="ko-KR" altLang="en-US" sz="1200" b="0" dirty="0" smtClean="0">
                <a:latin typeface="+mn-ea"/>
              </a:rPr>
              <a:t>의</a:t>
            </a:r>
            <a:r>
              <a:rPr lang="ko-KR" altLang="en-US" sz="1200" b="0" baseline="0" dirty="0" smtClean="0">
                <a:latin typeface="+mn-ea"/>
              </a:rPr>
              <a:t> 다양한 서비스 메시 기능을 소개해 드리는 것이아니라</a:t>
            </a:r>
            <a:r>
              <a:rPr lang="en-US" altLang="ko-KR" sz="1200" b="0" baseline="0" dirty="0" smtClean="0">
                <a:latin typeface="+mn-ea"/>
              </a:rPr>
              <a:t>..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9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baseline="0" dirty="0" err="1" smtClean="0">
                <a:latin typeface="+mn-ea"/>
              </a:rPr>
              <a:t>Istio</a:t>
            </a:r>
            <a:r>
              <a:rPr lang="ko-KR" altLang="en-US" sz="1200" b="0" baseline="0" dirty="0" smtClean="0">
                <a:latin typeface="+mn-ea"/>
              </a:rPr>
              <a:t>와 </a:t>
            </a:r>
            <a:r>
              <a:rPr lang="en-US" altLang="ko-KR" sz="1200" b="0" baseline="0" dirty="0" err="1" smtClean="0">
                <a:latin typeface="+mn-ea"/>
              </a:rPr>
              <a:t>prometheus</a:t>
            </a:r>
            <a:r>
              <a:rPr lang="en-US" altLang="ko-KR" sz="1200" b="0" baseline="0" dirty="0" smtClean="0">
                <a:latin typeface="+mn-ea"/>
              </a:rPr>
              <a:t> </a:t>
            </a:r>
            <a:r>
              <a:rPr lang="en-US" altLang="ko-KR" sz="1200" b="0" baseline="0" dirty="0" err="1" smtClean="0">
                <a:latin typeface="+mn-ea"/>
              </a:rPr>
              <a:t>hpa</a:t>
            </a:r>
            <a:r>
              <a:rPr lang="ko-KR" altLang="en-US" sz="1200" b="0" baseline="0" dirty="0" smtClean="0">
                <a:latin typeface="+mn-ea"/>
              </a:rPr>
              <a:t> 조합 </a:t>
            </a:r>
            <a:r>
              <a:rPr lang="ko-KR" altLang="en-US" dirty="0" smtClean="0"/>
              <a:t>이스티오 </a:t>
            </a:r>
            <a:r>
              <a:rPr lang="en-US" altLang="ko-KR" dirty="0" smtClean="0"/>
              <a:t>metric</a:t>
            </a:r>
            <a:r>
              <a:rPr lang="ko-KR" altLang="en-US" dirty="0" smtClean="0"/>
              <a:t>을 기번으로란 </a:t>
            </a:r>
            <a:r>
              <a:rPr lang="en-US" altLang="ko-KR" dirty="0" smtClean="0"/>
              <a:t>custom </a:t>
            </a:r>
            <a:r>
              <a:rPr lang="en-US" altLang="ko-KR" dirty="0" err="1" smtClean="0"/>
              <a:t>hpa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데모를 시연하고 발표를 마치겠습니다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4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kern="0" dirty="0" smtClean="0">
                <a:solidFill>
                  <a:srgbClr val="000000"/>
                </a:solidFill>
              </a:rPr>
              <a:t>적은 리소스와 컴퓨트 용량으로 다수의 모니터링 대상으로부터 반복적으로 수집 한 </a:t>
            </a:r>
            <a:r>
              <a:rPr kumimoji="1" lang="en-US" altLang="ko-KR" sz="1200" b="0" kern="0" dirty="0" smtClean="0">
                <a:solidFill>
                  <a:srgbClr val="000000"/>
                </a:solidFill>
              </a:rPr>
              <a:t>Metric </a:t>
            </a:r>
            <a:r>
              <a:rPr kumimoji="1" lang="ko-KR" altLang="en-US" sz="1200" b="0" kern="0" dirty="0" smtClean="0">
                <a:solidFill>
                  <a:srgbClr val="000000"/>
                </a:solidFill>
              </a:rPr>
              <a:t>처리에 특화</a:t>
            </a:r>
            <a:endParaRPr kumimoji="1" lang="en-US" altLang="ko-KR" sz="1200" b="0" kern="0" dirty="0" smtClean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8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26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lvl="0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  <a:latin typeface="+mn-lt"/>
              </a:rPr>
              <a:t>Directly Scrape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Native Monitoring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형태로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Metric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수집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(Prometheus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의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Metric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엔드포인트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Docker(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lt"/>
              </a:rPr>
              <a:t>cAdvisor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),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lt"/>
              </a:rPr>
              <a:t>Etcd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, Kubernetes(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lt"/>
              </a:rPr>
              <a:t>Apiserver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, scheduler, controller-manager,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lt"/>
              </a:rPr>
              <a:t>kubelet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180975" indent="-146050" defTabSz="914400" fontAlgn="base" latinLnBrk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  <a:latin typeface="+mn-lt"/>
              </a:rPr>
              <a:t>Not Directly Scrape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별도 수집기를 두어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lt"/>
              </a:rPr>
              <a:t>Metric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lt"/>
              </a:rPr>
              <a:t> 수집 및 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Prometheus</a:t>
            </a:r>
            <a:r>
              <a:rPr kumimoji="1" lang="ko-KR" altLang="en-US" sz="1400" b="0" kern="0" dirty="0" smtClean="0">
                <a:solidFill>
                  <a:srgbClr val="000000"/>
                </a:solidFill>
              </a:rPr>
              <a:t>의 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Metric </a:t>
            </a:r>
            <a:r>
              <a:rPr kumimoji="1" lang="ko-KR" altLang="en-US" sz="1400" b="0" kern="0" dirty="0" smtClean="0">
                <a:solidFill>
                  <a:srgbClr val="000000"/>
                </a:solidFill>
              </a:rPr>
              <a:t>엔드포인트 제공</a:t>
            </a:r>
            <a:endParaRPr kumimoji="1" lang="en-US" altLang="ko-KR" sz="1400" b="0" kern="0" dirty="0" smtClean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9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4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6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05FDC-DC92-4E39-89F9-A139E6C87A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2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D0035-34CD-446F-B1DF-8BE631E3CE40}" type="datetimeFigureOut">
              <a:rPr lang="ko-KR" altLang="en-US" smtClean="0"/>
              <a:t>2018. 10. 3.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2DB85-93CE-47C2-B1DA-2E26643A259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://docs.grafana.org/guides/whats-new-in-v4-3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kubernetes/kube-state-metrics/tree/master/Documentation#exposed-metrics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don08600y3gfm.cloudfront.net/ps3b/blog/images/2016-11-kubernetes/3/kubernetes-heapster.png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DirectXMan12/k8s-prometheus-adapter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idroot.net/linux/install-prometheus-ubuntu-16-04-lts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hyperlink" Target="https://xebialabs.com/integrations/opsgenie/" TargetMode="External"/><Relationship Id="rId12" Type="http://schemas.openxmlformats.org/officeDocument/2006/relationships/image" Target="../media/image8.png"/><Relationship Id="rId13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www.cbronline.com/what-is/what-is-slack/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www.macworld.com/article/3087002/iphone-ipad/how-to-clear-an-incorrect-unread-email-badge-in-ios.html" TargetMode="External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9" Type="http://schemas.openxmlformats.org/officeDocument/2006/relationships/hyperlink" Target="https://github.com/hipchat" TargetMode="External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3391"/>
            <a:ext cx="8229600" cy="216024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Kubernetes</a:t>
            </a:r>
            <a:r>
              <a:rPr lang="ko-KR" altLang="en-US" dirty="0" smtClean="0"/>
              <a:t>를 부탁해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Prometheus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Monitoring</a:t>
            </a:r>
            <a:r>
              <a:rPr lang="ko-KR" altLang="en-US" dirty="0" smtClean="0"/>
              <a:t> 구축 </a:t>
            </a:r>
            <a:r>
              <a:rPr lang="en-US" altLang="ko-KR" dirty="0" smtClean="0"/>
              <a:t>&amp;</a:t>
            </a:r>
            <a:r>
              <a:rPr lang="en-US" altLang="ko-KR" dirty="0"/>
              <a:t> </a:t>
            </a:r>
            <a:r>
              <a:rPr lang="ko-KR" altLang="en-US" dirty="0" smtClean="0"/>
              <a:t>활용기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84168" y="4005064"/>
            <a:ext cx="280831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smtClean="0"/>
              <a:t>2018.10</a:t>
            </a:r>
          </a:p>
          <a:p>
            <a:pPr algn="r"/>
            <a:r>
              <a:rPr lang="en-US" altLang="ko-KR" sz="1600" dirty="0" smtClean="0"/>
              <a:t>SK </a:t>
            </a:r>
            <a:r>
              <a:rPr lang="ko-KR" altLang="en-US" sz="1600" dirty="0" smtClean="0"/>
              <a:t>주식회사 </a:t>
            </a:r>
            <a:r>
              <a:rPr lang="en-US" altLang="ko-KR" sz="1600" dirty="0" smtClean="0"/>
              <a:t>C&amp;C </a:t>
            </a:r>
            <a:r>
              <a:rPr lang="ko-KR" altLang="en-US" sz="1600" dirty="0" smtClean="0"/>
              <a:t>문진수</a:t>
            </a:r>
            <a:endParaRPr lang="en-US" altLang="ko-KR" sz="1600" dirty="0" smtClean="0"/>
          </a:p>
          <a:p>
            <a:pPr algn="r"/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jinsoo.moon@sk.com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631"/>
            <a:ext cx="9144000" cy="1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How to monitoring with k8s</a:t>
            </a:r>
          </a:p>
        </p:txBody>
      </p:sp>
    </p:spTree>
    <p:extLst>
      <p:ext uri="{BB962C8B-B14F-4D97-AF65-F5344CB8AC3E}">
        <p14:creationId xmlns:p14="http://schemas.microsoft.com/office/powerpoint/2010/main" val="1453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289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>
                <a:solidFill>
                  <a:prstClr val="black"/>
                </a:solidFill>
              </a:rPr>
              <a:t>Native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389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1) </a:t>
            </a:r>
            <a:r>
              <a:rPr kumimoji="1" lang="en-US" altLang="ko-KR" dirty="0"/>
              <a:t>Kubernetes Components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Metrics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4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smtClean="0"/>
              <a:t>Host/Kubernetes/Container/Application </a:t>
            </a:r>
            <a:r>
              <a:rPr lang="ko-KR" altLang="en-US" sz="1400" b="0" dirty="0" smtClean="0"/>
              <a:t>까지 </a:t>
            </a:r>
            <a:r>
              <a:rPr lang="ko-KR" altLang="en-US" sz="1400" b="0" dirty="0"/>
              <a:t>다양한 </a:t>
            </a:r>
            <a:r>
              <a:rPr lang="en-US" altLang="ko-KR" sz="1400" b="0" dirty="0" smtClean="0"/>
              <a:t>Metric </a:t>
            </a:r>
            <a:r>
              <a:rPr lang="ko-KR" altLang="en-US" sz="1400" b="0" dirty="0" smtClean="0"/>
              <a:t>수집</a:t>
            </a:r>
            <a:endParaRPr kumimoji="1" lang="en-US" altLang="ko-KR" sz="1400" b="0" kern="0" dirty="0" smtClean="0">
              <a:solidFill>
                <a:srgbClr val="000000"/>
              </a:solidFill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All Components Expose Metrics (/metrics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) +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</a:rPr>
              <a:t>kube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-state-metrics(exporter) 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Ready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to Monitoring with 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Prometheus</a:t>
            </a:r>
          </a:p>
        </p:txBody>
      </p:sp>
      <p:grpSp>
        <p:nvGrpSpPr>
          <p:cNvPr id="10" name="원통 7"/>
          <p:cNvGrpSpPr/>
          <p:nvPr/>
        </p:nvGrpSpPr>
        <p:grpSpPr>
          <a:xfrm>
            <a:off x="4436730" y="3560712"/>
            <a:ext cx="614493" cy="606672"/>
            <a:chOff x="0" y="-1"/>
            <a:chExt cx="819322" cy="808895"/>
          </a:xfrm>
        </p:grpSpPr>
        <p:sp>
          <p:nvSpPr>
            <p:cNvPr id="11" name="선"/>
            <p:cNvSpPr/>
            <p:nvPr/>
          </p:nvSpPr>
          <p:spPr>
            <a:xfrm>
              <a:off x="0" y="-1"/>
              <a:ext cx="819322" cy="808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600"/>
              </a:pPr>
              <a:endParaRPr sz="1200"/>
            </a:p>
          </p:txBody>
        </p:sp>
        <p:sp>
          <p:nvSpPr>
            <p:cNvPr id="13" name="etcd…"/>
            <p:cNvSpPr txBox="1"/>
            <p:nvPr/>
          </p:nvSpPr>
          <p:spPr>
            <a:xfrm>
              <a:off x="0" y="162615"/>
              <a:ext cx="819322" cy="584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>
                <a:defRPr sz="1600"/>
              </a:pPr>
              <a:r>
                <a:rPr sz="1200"/>
                <a:t>etcd</a:t>
              </a:r>
            </a:p>
            <a:p>
              <a:pPr algn="ctr">
                <a:defRPr sz="1600"/>
              </a:pPr>
              <a:r>
                <a:rPr sz="1200"/>
                <a:t>cluster</a:t>
              </a:r>
            </a:p>
          </p:txBody>
        </p:sp>
      </p:grpSp>
      <p:sp>
        <p:nvSpPr>
          <p:cNvPr id="14" name="직선 연결선 16"/>
          <p:cNvSpPr/>
          <p:nvPr/>
        </p:nvSpPr>
        <p:spPr>
          <a:xfrm flipV="1">
            <a:off x="3644010" y="3888227"/>
            <a:ext cx="773722" cy="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34290" rIns="34290"/>
          <a:lstStyle/>
          <a:p>
            <a:endParaRPr sz="1350"/>
          </a:p>
        </p:txBody>
      </p:sp>
      <p:sp>
        <p:nvSpPr>
          <p:cNvPr id="15" name="TextBox 17"/>
          <p:cNvSpPr txBox="1"/>
          <p:nvPr/>
        </p:nvSpPr>
        <p:spPr>
          <a:xfrm>
            <a:off x="4405471" y="3354132"/>
            <a:ext cx="835270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rIns="34290">
            <a:spAutoFit/>
          </a:bodyPr>
          <a:lstStyle>
            <a:lvl1pPr>
              <a:defRPr sz="1400"/>
            </a:lvl1pPr>
          </a:lstStyle>
          <a:p>
            <a:r>
              <a:rPr sz="1050"/>
              <a:t>K-V Store</a:t>
            </a:r>
          </a:p>
        </p:txBody>
      </p:sp>
      <p:grpSp>
        <p:nvGrpSpPr>
          <p:cNvPr id="16" name="그룹 30"/>
          <p:cNvGrpSpPr/>
          <p:nvPr/>
        </p:nvGrpSpPr>
        <p:grpSpPr>
          <a:xfrm>
            <a:off x="1870348" y="2991415"/>
            <a:ext cx="1659809" cy="1336433"/>
            <a:chOff x="0" y="0"/>
            <a:chExt cx="2213076" cy="1781909"/>
          </a:xfrm>
        </p:grpSpPr>
        <p:sp>
          <p:nvSpPr>
            <p:cNvPr id="17" name="TextBox 8"/>
            <p:cNvSpPr txBox="1"/>
            <p:nvPr/>
          </p:nvSpPr>
          <p:spPr>
            <a:xfrm>
              <a:off x="571843" y="0"/>
              <a:ext cx="1113692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050"/>
                <a:t>K8S Master</a:t>
              </a:r>
            </a:p>
          </p:txBody>
        </p:sp>
        <p:sp>
          <p:nvSpPr>
            <p:cNvPr id="18" name="직사각형 3"/>
            <p:cNvSpPr/>
            <p:nvPr/>
          </p:nvSpPr>
          <p:spPr>
            <a:xfrm>
              <a:off x="0" y="281349"/>
              <a:ext cx="2213076" cy="150056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/>
              <a:endParaRPr sz="1350"/>
            </a:p>
          </p:txBody>
        </p:sp>
        <p:grpSp>
          <p:nvGrpSpPr>
            <p:cNvPr id="19" name="직사각형 9"/>
            <p:cNvGrpSpPr/>
            <p:nvPr/>
          </p:nvGrpSpPr>
          <p:grpSpPr>
            <a:xfrm>
              <a:off x="161879" y="1348153"/>
              <a:ext cx="1917794" cy="281353"/>
              <a:chOff x="-1" y="0"/>
              <a:chExt cx="1917793" cy="281351"/>
            </a:xfrm>
          </p:grpSpPr>
          <p:sp>
            <p:nvSpPr>
              <p:cNvPr id="27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28" name="Kube-apiserv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Kube-apiserver</a:t>
                </a:r>
              </a:p>
            </p:txBody>
          </p:sp>
        </p:grpSp>
        <p:grpSp>
          <p:nvGrpSpPr>
            <p:cNvPr id="20" name="직사각형 11"/>
            <p:cNvGrpSpPr/>
            <p:nvPr/>
          </p:nvGrpSpPr>
          <p:grpSpPr>
            <a:xfrm>
              <a:off x="161879" y="553915"/>
              <a:ext cx="1917794" cy="281353"/>
              <a:chOff x="-1" y="0"/>
              <a:chExt cx="1917793" cy="281351"/>
            </a:xfrm>
          </p:grpSpPr>
          <p:sp>
            <p:nvSpPr>
              <p:cNvPr id="25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26" name="Kube-schedul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Kube-scheduler</a:t>
                </a:r>
              </a:p>
            </p:txBody>
          </p:sp>
        </p:grpSp>
        <p:sp>
          <p:nvSpPr>
            <p:cNvPr id="21" name="TextBox 12"/>
            <p:cNvSpPr txBox="1"/>
            <p:nvPr/>
          </p:nvSpPr>
          <p:spPr>
            <a:xfrm rot="5400000">
              <a:off x="1136001" y="1057979"/>
              <a:ext cx="240324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r>
                <a:rPr sz="1350"/>
                <a:t>…</a:t>
              </a:r>
            </a:p>
          </p:txBody>
        </p:sp>
        <p:grpSp>
          <p:nvGrpSpPr>
            <p:cNvPr id="22" name="직사각형 29"/>
            <p:cNvGrpSpPr/>
            <p:nvPr/>
          </p:nvGrpSpPr>
          <p:grpSpPr>
            <a:xfrm>
              <a:off x="161879" y="882158"/>
              <a:ext cx="1917794" cy="281353"/>
              <a:chOff x="-1" y="0"/>
              <a:chExt cx="1917793" cy="281351"/>
            </a:xfrm>
          </p:grpSpPr>
          <p:sp>
            <p:nvSpPr>
              <p:cNvPr id="23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24" name="Kube-contoller-manag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Kube-contoller-manager</a:t>
                </a:r>
              </a:p>
            </p:txBody>
          </p:sp>
        </p:grpSp>
      </p:grpSp>
      <p:grpSp>
        <p:nvGrpSpPr>
          <p:cNvPr id="29" name="그룹 31"/>
          <p:cNvGrpSpPr/>
          <p:nvPr/>
        </p:nvGrpSpPr>
        <p:grpSpPr>
          <a:xfrm>
            <a:off x="2017801" y="3202427"/>
            <a:ext cx="1659809" cy="1336433"/>
            <a:chOff x="0" y="0"/>
            <a:chExt cx="2213076" cy="1781909"/>
          </a:xfrm>
        </p:grpSpPr>
        <p:sp>
          <p:nvSpPr>
            <p:cNvPr id="30" name="TextBox 32"/>
            <p:cNvSpPr txBox="1"/>
            <p:nvPr/>
          </p:nvSpPr>
          <p:spPr>
            <a:xfrm>
              <a:off x="571843" y="0"/>
              <a:ext cx="1113692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050"/>
                <a:t>K8S Master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0" y="281349"/>
              <a:ext cx="2213076" cy="150056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/>
              <a:endParaRPr sz="1350"/>
            </a:p>
          </p:txBody>
        </p:sp>
        <p:grpSp>
          <p:nvGrpSpPr>
            <p:cNvPr id="35" name="직사각형 34"/>
            <p:cNvGrpSpPr/>
            <p:nvPr/>
          </p:nvGrpSpPr>
          <p:grpSpPr>
            <a:xfrm>
              <a:off x="161879" y="1348153"/>
              <a:ext cx="1917794" cy="281353"/>
              <a:chOff x="-1" y="0"/>
              <a:chExt cx="1917793" cy="281351"/>
            </a:xfrm>
          </p:grpSpPr>
          <p:sp>
            <p:nvSpPr>
              <p:cNvPr id="43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44" name="kube-apiserv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kube-apiserver</a:t>
                </a:r>
              </a:p>
            </p:txBody>
          </p:sp>
        </p:grpSp>
        <p:grpSp>
          <p:nvGrpSpPr>
            <p:cNvPr id="36" name="직사각형 35"/>
            <p:cNvGrpSpPr/>
            <p:nvPr/>
          </p:nvGrpSpPr>
          <p:grpSpPr>
            <a:xfrm>
              <a:off x="161879" y="553915"/>
              <a:ext cx="1917794" cy="281353"/>
              <a:chOff x="-1" y="0"/>
              <a:chExt cx="1917793" cy="281351"/>
            </a:xfrm>
          </p:grpSpPr>
          <p:sp>
            <p:nvSpPr>
              <p:cNvPr id="41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42" name="kube-schedul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kube-scheduler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 rot="5400000">
              <a:off x="1136001" y="1057979"/>
              <a:ext cx="240324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r>
                <a:rPr sz="1350"/>
                <a:t>…</a:t>
              </a:r>
            </a:p>
          </p:txBody>
        </p:sp>
        <p:grpSp>
          <p:nvGrpSpPr>
            <p:cNvPr id="38" name="직사각형 37"/>
            <p:cNvGrpSpPr/>
            <p:nvPr/>
          </p:nvGrpSpPr>
          <p:grpSpPr>
            <a:xfrm>
              <a:off x="161879" y="882158"/>
              <a:ext cx="1917794" cy="281353"/>
              <a:chOff x="-1" y="0"/>
              <a:chExt cx="1917793" cy="281351"/>
            </a:xfrm>
          </p:grpSpPr>
          <p:sp>
            <p:nvSpPr>
              <p:cNvPr id="39" name="직사각형"/>
              <p:cNvSpPr/>
              <p:nvPr/>
            </p:nvSpPr>
            <p:spPr>
              <a:xfrm>
                <a:off x="-1" y="0"/>
                <a:ext cx="1917793" cy="28135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>
                  <a:defRPr sz="1000"/>
                </a:pPr>
                <a:endParaRPr sz="750"/>
              </a:p>
            </p:txBody>
          </p:sp>
          <p:sp>
            <p:nvSpPr>
              <p:cNvPr id="40" name="kube-contoller-manager"/>
              <p:cNvSpPr txBox="1"/>
              <p:nvPr/>
            </p:nvSpPr>
            <p:spPr>
              <a:xfrm>
                <a:off x="-1" y="17565"/>
                <a:ext cx="1917793" cy="246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>
                  <a:defRPr sz="1000"/>
                </a:lvl1pPr>
              </a:lstStyle>
              <a:p>
                <a:r>
                  <a:rPr sz="750"/>
                  <a:t>kube-contoller-manager</a:t>
                </a:r>
              </a:p>
            </p:txBody>
          </p:sp>
        </p:grpSp>
      </p:grpSp>
      <p:sp>
        <p:nvSpPr>
          <p:cNvPr id="45" name="직사각형 14"/>
          <p:cNvSpPr/>
          <p:nvPr/>
        </p:nvSpPr>
        <p:spPr>
          <a:xfrm>
            <a:off x="185051" y="4822765"/>
            <a:ext cx="1737258" cy="143404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34290" rIns="34290" anchor="ctr"/>
          <a:lstStyle/>
          <a:p>
            <a:pPr algn="ctr"/>
            <a:endParaRPr sz="1350"/>
          </a:p>
        </p:txBody>
      </p:sp>
      <p:sp>
        <p:nvSpPr>
          <p:cNvPr id="46" name="TextBox 24"/>
          <p:cNvSpPr txBox="1"/>
          <p:nvPr/>
        </p:nvSpPr>
        <p:spPr>
          <a:xfrm>
            <a:off x="2247651" y="6311452"/>
            <a:ext cx="161827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rIns="34290">
            <a:spAutoFit/>
          </a:bodyPr>
          <a:lstStyle>
            <a:lvl1pPr>
              <a:defRPr sz="1400"/>
            </a:lvl1pPr>
          </a:lstStyle>
          <a:p>
            <a:r>
              <a:rPr sz="1050"/>
              <a:t>K8S Worker Node</a:t>
            </a:r>
          </a:p>
        </p:txBody>
      </p:sp>
      <p:grpSp>
        <p:nvGrpSpPr>
          <p:cNvPr id="47" name="직사각형 25"/>
          <p:cNvGrpSpPr/>
          <p:nvPr/>
        </p:nvGrpSpPr>
        <p:grpSpPr>
          <a:xfrm>
            <a:off x="347870" y="5992095"/>
            <a:ext cx="1438346" cy="211014"/>
            <a:chOff x="-1" y="0"/>
            <a:chExt cx="1917793" cy="281351"/>
          </a:xfrm>
        </p:grpSpPr>
        <p:sp>
          <p:nvSpPr>
            <p:cNvPr id="48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49" name="kubelet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kubelet</a:t>
              </a:r>
            </a:p>
          </p:txBody>
        </p:sp>
      </p:grpSp>
      <p:grpSp>
        <p:nvGrpSpPr>
          <p:cNvPr id="50" name="직사각형 26"/>
          <p:cNvGrpSpPr/>
          <p:nvPr/>
        </p:nvGrpSpPr>
        <p:grpSpPr>
          <a:xfrm>
            <a:off x="347869" y="5458405"/>
            <a:ext cx="1438346" cy="211014"/>
            <a:chOff x="-1" y="0"/>
            <a:chExt cx="1917793" cy="281351"/>
          </a:xfrm>
        </p:grpSpPr>
        <p:sp>
          <p:nvSpPr>
            <p:cNvPr id="51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52" name="kube-proxy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kube-proxy</a:t>
              </a:r>
            </a:p>
          </p:txBody>
        </p:sp>
      </p:grpSp>
      <p:grpSp>
        <p:nvGrpSpPr>
          <p:cNvPr id="53" name="직사각형 39"/>
          <p:cNvGrpSpPr/>
          <p:nvPr/>
        </p:nvGrpSpPr>
        <p:grpSpPr>
          <a:xfrm>
            <a:off x="348932" y="5705943"/>
            <a:ext cx="705810" cy="246301"/>
            <a:chOff x="0" y="0"/>
            <a:chExt cx="941079" cy="328399"/>
          </a:xfrm>
        </p:grpSpPr>
        <p:sp>
          <p:nvSpPr>
            <p:cNvPr id="54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55" name="node exporte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node exporter</a:t>
              </a:r>
            </a:p>
          </p:txBody>
        </p:sp>
      </p:grpSp>
      <p:grpSp>
        <p:nvGrpSpPr>
          <p:cNvPr id="56" name="직사각형 41"/>
          <p:cNvGrpSpPr/>
          <p:nvPr/>
        </p:nvGrpSpPr>
        <p:grpSpPr>
          <a:xfrm>
            <a:off x="1078168" y="5705943"/>
            <a:ext cx="705810" cy="246301"/>
            <a:chOff x="0" y="0"/>
            <a:chExt cx="941079" cy="328399"/>
          </a:xfrm>
        </p:grpSpPr>
        <p:sp>
          <p:nvSpPr>
            <p:cNvPr id="57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58" name="cAdviso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cAdvisor</a:t>
              </a:r>
            </a:p>
          </p:txBody>
        </p:sp>
      </p:grpSp>
      <p:grpSp>
        <p:nvGrpSpPr>
          <p:cNvPr id="59" name="순서도: 대체 처리 44"/>
          <p:cNvGrpSpPr/>
          <p:nvPr/>
        </p:nvGrpSpPr>
        <p:grpSpPr>
          <a:xfrm>
            <a:off x="377905" y="4956216"/>
            <a:ext cx="328751" cy="253313"/>
            <a:chOff x="-1" y="0"/>
            <a:chExt cx="438334" cy="337748"/>
          </a:xfrm>
        </p:grpSpPr>
        <p:sp>
          <p:nvSpPr>
            <p:cNvPr id="60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61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grpSp>
        <p:nvGrpSpPr>
          <p:cNvPr id="62" name="순서도: 대체 처리 47"/>
          <p:cNvGrpSpPr/>
          <p:nvPr/>
        </p:nvGrpSpPr>
        <p:grpSpPr>
          <a:xfrm>
            <a:off x="461029" y="5035909"/>
            <a:ext cx="328751" cy="253313"/>
            <a:chOff x="-1" y="0"/>
            <a:chExt cx="438334" cy="337748"/>
          </a:xfrm>
        </p:grpSpPr>
        <p:sp>
          <p:nvSpPr>
            <p:cNvPr id="63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64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sp>
        <p:nvSpPr>
          <p:cNvPr id="65" name="직사각형 66"/>
          <p:cNvSpPr/>
          <p:nvPr/>
        </p:nvSpPr>
        <p:spPr>
          <a:xfrm>
            <a:off x="2021518" y="4822765"/>
            <a:ext cx="1737257" cy="143404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34290" rIns="34290" anchor="ctr"/>
          <a:lstStyle/>
          <a:p>
            <a:pPr algn="ctr"/>
            <a:endParaRPr sz="1350"/>
          </a:p>
        </p:txBody>
      </p:sp>
      <p:grpSp>
        <p:nvGrpSpPr>
          <p:cNvPr id="66" name="직사각형 68"/>
          <p:cNvGrpSpPr/>
          <p:nvPr/>
        </p:nvGrpSpPr>
        <p:grpSpPr>
          <a:xfrm>
            <a:off x="2184336" y="5992095"/>
            <a:ext cx="1438346" cy="211014"/>
            <a:chOff x="-1" y="0"/>
            <a:chExt cx="1917793" cy="281351"/>
          </a:xfrm>
        </p:grpSpPr>
        <p:sp>
          <p:nvSpPr>
            <p:cNvPr id="67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68" name="kubelet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kubelet</a:t>
              </a:r>
            </a:p>
          </p:txBody>
        </p:sp>
      </p:grpSp>
      <p:grpSp>
        <p:nvGrpSpPr>
          <p:cNvPr id="69" name="직사각형 69"/>
          <p:cNvGrpSpPr/>
          <p:nvPr/>
        </p:nvGrpSpPr>
        <p:grpSpPr>
          <a:xfrm>
            <a:off x="2184336" y="5458405"/>
            <a:ext cx="1438346" cy="211014"/>
            <a:chOff x="-1" y="0"/>
            <a:chExt cx="1917793" cy="281351"/>
          </a:xfrm>
        </p:grpSpPr>
        <p:sp>
          <p:nvSpPr>
            <p:cNvPr id="70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71" name="kube-proxy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kube-proxy</a:t>
              </a:r>
            </a:p>
          </p:txBody>
        </p:sp>
      </p:grpSp>
      <p:grpSp>
        <p:nvGrpSpPr>
          <p:cNvPr id="72" name="직사각형 70"/>
          <p:cNvGrpSpPr/>
          <p:nvPr/>
        </p:nvGrpSpPr>
        <p:grpSpPr>
          <a:xfrm>
            <a:off x="2185399" y="5705943"/>
            <a:ext cx="705810" cy="246301"/>
            <a:chOff x="0" y="0"/>
            <a:chExt cx="941079" cy="328399"/>
          </a:xfrm>
        </p:grpSpPr>
        <p:sp>
          <p:nvSpPr>
            <p:cNvPr id="73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74" name="node exporte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node exporter</a:t>
              </a:r>
            </a:p>
          </p:txBody>
        </p:sp>
      </p:grpSp>
      <p:grpSp>
        <p:nvGrpSpPr>
          <p:cNvPr id="75" name="직사각형 71"/>
          <p:cNvGrpSpPr/>
          <p:nvPr/>
        </p:nvGrpSpPr>
        <p:grpSpPr>
          <a:xfrm>
            <a:off x="2914633" y="5705943"/>
            <a:ext cx="705810" cy="246301"/>
            <a:chOff x="0" y="0"/>
            <a:chExt cx="941079" cy="328399"/>
          </a:xfrm>
        </p:grpSpPr>
        <p:sp>
          <p:nvSpPr>
            <p:cNvPr id="76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77" name="cAdviso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cAdvisor</a:t>
              </a:r>
            </a:p>
          </p:txBody>
        </p:sp>
      </p:grpSp>
      <p:grpSp>
        <p:nvGrpSpPr>
          <p:cNvPr id="78" name="순서도: 대체 처리 72"/>
          <p:cNvGrpSpPr/>
          <p:nvPr/>
        </p:nvGrpSpPr>
        <p:grpSpPr>
          <a:xfrm>
            <a:off x="2214372" y="4956216"/>
            <a:ext cx="328751" cy="253313"/>
            <a:chOff x="-1" y="0"/>
            <a:chExt cx="438334" cy="337748"/>
          </a:xfrm>
        </p:grpSpPr>
        <p:sp>
          <p:nvSpPr>
            <p:cNvPr id="79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80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grpSp>
        <p:nvGrpSpPr>
          <p:cNvPr id="81" name="순서도: 대체 처리 73"/>
          <p:cNvGrpSpPr/>
          <p:nvPr/>
        </p:nvGrpSpPr>
        <p:grpSpPr>
          <a:xfrm>
            <a:off x="2297496" y="5035909"/>
            <a:ext cx="328751" cy="253313"/>
            <a:chOff x="-1" y="0"/>
            <a:chExt cx="438334" cy="337748"/>
          </a:xfrm>
        </p:grpSpPr>
        <p:sp>
          <p:nvSpPr>
            <p:cNvPr id="82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83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sp>
        <p:nvSpPr>
          <p:cNvPr id="84" name="직사각형 75"/>
          <p:cNvSpPr/>
          <p:nvPr/>
        </p:nvSpPr>
        <p:spPr>
          <a:xfrm>
            <a:off x="3857985" y="4822765"/>
            <a:ext cx="1737258" cy="143404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34290" rIns="34290" anchor="ctr"/>
          <a:lstStyle/>
          <a:p>
            <a:pPr algn="ctr"/>
            <a:endParaRPr sz="1350"/>
          </a:p>
        </p:txBody>
      </p:sp>
      <p:grpSp>
        <p:nvGrpSpPr>
          <p:cNvPr id="85" name="직사각형 77"/>
          <p:cNvGrpSpPr/>
          <p:nvPr/>
        </p:nvGrpSpPr>
        <p:grpSpPr>
          <a:xfrm>
            <a:off x="4020802" y="5992095"/>
            <a:ext cx="1438346" cy="211014"/>
            <a:chOff x="-1" y="0"/>
            <a:chExt cx="1917793" cy="281351"/>
          </a:xfrm>
        </p:grpSpPr>
        <p:sp>
          <p:nvSpPr>
            <p:cNvPr id="86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87" name="kubelet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kubelet</a:t>
              </a:r>
            </a:p>
          </p:txBody>
        </p:sp>
      </p:grpSp>
      <p:grpSp>
        <p:nvGrpSpPr>
          <p:cNvPr id="88" name="직사각형 78"/>
          <p:cNvGrpSpPr/>
          <p:nvPr/>
        </p:nvGrpSpPr>
        <p:grpSpPr>
          <a:xfrm>
            <a:off x="4020801" y="5458405"/>
            <a:ext cx="1438346" cy="211014"/>
            <a:chOff x="-1" y="0"/>
            <a:chExt cx="1917793" cy="281351"/>
          </a:xfrm>
        </p:grpSpPr>
        <p:sp>
          <p:nvSpPr>
            <p:cNvPr id="89" name="직사각형"/>
            <p:cNvSpPr/>
            <p:nvPr/>
          </p:nvSpPr>
          <p:spPr>
            <a:xfrm>
              <a:off x="-1" y="0"/>
              <a:ext cx="1917793" cy="28135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90" name="kube-proxy"/>
            <p:cNvSpPr txBox="1"/>
            <p:nvPr/>
          </p:nvSpPr>
          <p:spPr>
            <a:xfrm>
              <a:off x="-1" y="17564"/>
              <a:ext cx="1917793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kube-proxy</a:t>
              </a:r>
            </a:p>
          </p:txBody>
        </p:sp>
      </p:grpSp>
      <p:grpSp>
        <p:nvGrpSpPr>
          <p:cNvPr id="91" name="직사각형 79"/>
          <p:cNvGrpSpPr/>
          <p:nvPr/>
        </p:nvGrpSpPr>
        <p:grpSpPr>
          <a:xfrm>
            <a:off x="4021866" y="5705943"/>
            <a:ext cx="705810" cy="246301"/>
            <a:chOff x="0" y="0"/>
            <a:chExt cx="941079" cy="328399"/>
          </a:xfrm>
        </p:grpSpPr>
        <p:sp>
          <p:nvSpPr>
            <p:cNvPr id="92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3" name="node exporte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node exporter</a:t>
              </a:r>
            </a:p>
          </p:txBody>
        </p:sp>
      </p:grpSp>
      <p:grpSp>
        <p:nvGrpSpPr>
          <p:cNvPr id="94" name="직사각형 80"/>
          <p:cNvGrpSpPr/>
          <p:nvPr/>
        </p:nvGrpSpPr>
        <p:grpSpPr>
          <a:xfrm>
            <a:off x="4751099" y="5705943"/>
            <a:ext cx="705810" cy="246301"/>
            <a:chOff x="0" y="0"/>
            <a:chExt cx="941079" cy="328399"/>
          </a:xfrm>
        </p:grpSpPr>
        <p:sp>
          <p:nvSpPr>
            <p:cNvPr id="95" name="직사각형"/>
            <p:cNvSpPr/>
            <p:nvPr/>
          </p:nvSpPr>
          <p:spPr>
            <a:xfrm>
              <a:off x="0" y="0"/>
              <a:ext cx="941079" cy="32839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1000"/>
              </a:pPr>
              <a:endParaRPr sz="750"/>
            </a:p>
          </p:txBody>
        </p:sp>
        <p:sp>
          <p:nvSpPr>
            <p:cNvPr id="96" name="cAdvisor"/>
            <p:cNvSpPr txBox="1"/>
            <p:nvPr/>
          </p:nvSpPr>
          <p:spPr>
            <a:xfrm>
              <a:off x="0" y="41090"/>
              <a:ext cx="941079" cy="246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rPr sz="750"/>
                <a:t>cAdvisor</a:t>
              </a:r>
            </a:p>
          </p:txBody>
        </p:sp>
      </p:grpSp>
      <p:grpSp>
        <p:nvGrpSpPr>
          <p:cNvPr id="97" name="순서도: 대체 처리 81"/>
          <p:cNvGrpSpPr/>
          <p:nvPr/>
        </p:nvGrpSpPr>
        <p:grpSpPr>
          <a:xfrm>
            <a:off x="4050839" y="4956216"/>
            <a:ext cx="328751" cy="253313"/>
            <a:chOff x="-1" y="0"/>
            <a:chExt cx="438334" cy="337748"/>
          </a:xfrm>
        </p:grpSpPr>
        <p:sp>
          <p:nvSpPr>
            <p:cNvPr id="98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99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grpSp>
        <p:nvGrpSpPr>
          <p:cNvPr id="100" name="순서도: 대체 처리 82"/>
          <p:cNvGrpSpPr/>
          <p:nvPr/>
        </p:nvGrpSpPr>
        <p:grpSpPr>
          <a:xfrm>
            <a:off x="4133963" y="5035909"/>
            <a:ext cx="328751" cy="253313"/>
            <a:chOff x="-1" y="0"/>
            <a:chExt cx="438334" cy="337748"/>
          </a:xfrm>
        </p:grpSpPr>
        <p:sp>
          <p:nvSpPr>
            <p:cNvPr id="101" name="도형"/>
            <p:cNvSpPr/>
            <p:nvPr/>
          </p:nvSpPr>
          <p:spPr>
            <a:xfrm>
              <a:off x="-1" y="0"/>
              <a:ext cx="43833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1242" y="0"/>
                    <a:pt x="2774" y="0"/>
                  </a:cubicBezTo>
                  <a:lnTo>
                    <a:pt x="18826" y="0"/>
                  </a:lnTo>
                  <a:cubicBezTo>
                    <a:pt x="20358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358" y="21600"/>
                    <a:pt x="18826" y="21600"/>
                  </a:cubicBezTo>
                  <a:lnTo>
                    <a:pt x="2774" y="21600"/>
                  </a:lnTo>
                  <a:cubicBezTo>
                    <a:pt x="1242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102" name="POD"/>
            <p:cNvSpPr txBox="1"/>
            <p:nvPr/>
          </p:nvSpPr>
          <p:spPr>
            <a:xfrm>
              <a:off x="28146" y="61152"/>
              <a:ext cx="382042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POD</a:t>
              </a:r>
            </a:p>
          </p:txBody>
        </p:sp>
      </p:grpSp>
      <p:sp>
        <p:nvSpPr>
          <p:cNvPr id="103" name="직선 연결선 83"/>
          <p:cNvSpPr/>
          <p:nvPr/>
        </p:nvSpPr>
        <p:spPr>
          <a:xfrm>
            <a:off x="1829466" y="4543665"/>
            <a:ext cx="294862" cy="2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000000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104" name="직선 연결선 88"/>
          <p:cNvSpPr/>
          <p:nvPr/>
        </p:nvSpPr>
        <p:spPr>
          <a:xfrm>
            <a:off x="2864819" y="4543665"/>
            <a:ext cx="6976" cy="2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  <a:miter/>
          </a:ln>
        </p:spPr>
        <p:txBody>
          <a:bodyPr/>
          <a:lstStyle/>
          <a:p>
            <a:endParaRPr sz="1350"/>
          </a:p>
        </p:txBody>
      </p:sp>
      <p:sp>
        <p:nvSpPr>
          <p:cNvPr id="105" name="직선 연결선 91"/>
          <p:cNvSpPr/>
          <p:nvPr/>
        </p:nvSpPr>
        <p:spPr>
          <a:xfrm>
            <a:off x="3605309" y="4543665"/>
            <a:ext cx="308814" cy="27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  <a:miter/>
          </a:ln>
        </p:spPr>
        <p:txBody>
          <a:bodyPr/>
          <a:lstStyle/>
          <a:p>
            <a:endParaRPr sz="1350"/>
          </a:p>
        </p:txBody>
      </p:sp>
      <p:grpSp>
        <p:nvGrpSpPr>
          <p:cNvPr id="106" name="순서도: 대체 처리 94"/>
          <p:cNvGrpSpPr/>
          <p:nvPr/>
        </p:nvGrpSpPr>
        <p:grpSpPr>
          <a:xfrm>
            <a:off x="1085786" y="4956216"/>
            <a:ext cx="700429" cy="253313"/>
            <a:chOff x="-1" y="0"/>
            <a:chExt cx="933904" cy="337748"/>
          </a:xfrm>
        </p:grpSpPr>
        <p:sp>
          <p:nvSpPr>
            <p:cNvPr id="107" name="도형"/>
            <p:cNvSpPr/>
            <p:nvPr/>
          </p:nvSpPr>
          <p:spPr>
            <a:xfrm>
              <a:off x="-1" y="0"/>
              <a:ext cx="933904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83" y="0"/>
                    <a:pt x="1302" y="0"/>
                  </a:cubicBezTo>
                  <a:lnTo>
                    <a:pt x="20298" y="0"/>
                  </a:lnTo>
                  <a:cubicBezTo>
                    <a:pt x="2101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17" y="21600"/>
                    <a:pt x="20298" y="21600"/>
                  </a:cubicBezTo>
                  <a:lnTo>
                    <a:pt x="1302" y="21600"/>
                  </a:lnTo>
                  <a:cubicBezTo>
                    <a:pt x="583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108" name="Prometheus"/>
            <p:cNvSpPr txBox="1"/>
            <p:nvPr/>
          </p:nvSpPr>
          <p:spPr>
            <a:xfrm>
              <a:off x="28146" y="61152"/>
              <a:ext cx="877609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Prometheus</a:t>
              </a:r>
            </a:p>
          </p:txBody>
        </p:sp>
      </p:grpSp>
      <p:grpSp>
        <p:nvGrpSpPr>
          <p:cNvPr id="109" name="순서도: 대체 처리 96"/>
          <p:cNvGrpSpPr/>
          <p:nvPr/>
        </p:nvGrpSpPr>
        <p:grpSpPr>
          <a:xfrm>
            <a:off x="2914379" y="4955915"/>
            <a:ext cx="700428" cy="253916"/>
            <a:chOff x="0" y="3443"/>
            <a:chExt cx="933903" cy="338553"/>
          </a:xfrm>
        </p:grpSpPr>
        <p:sp>
          <p:nvSpPr>
            <p:cNvPr id="110" name="도형"/>
            <p:cNvSpPr/>
            <p:nvPr/>
          </p:nvSpPr>
          <p:spPr>
            <a:xfrm>
              <a:off x="0" y="3846"/>
              <a:ext cx="933903" cy="337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83" y="0"/>
                    <a:pt x="1302" y="0"/>
                  </a:cubicBezTo>
                  <a:lnTo>
                    <a:pt x="20298" y="0"/>
                  </a:lnTo>
                  <a:cubicBezTo>
                    <a:pt x="21017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17" y="21600"/>
                    <a:pt x="20298" y="21600"/>
                  </a:cubicBezTo>
                  <a:lnTo>
                    <a:pt x="1302" y="21600"/>
                  </a:lnTo>
                  <a:cubicBezTo>
                    <a:pt x="583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111" name="kube-state-metrics"/>
            <p:cNvSpPr txBox="1"/>
            <p:nvPr/>
          </p:nvSpPr>
          <p:spPr>
            <a:xfrm>
              <a:off x="28147" y="3443"/>
              <a:ext cx="87761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kube-state-metrics</a:t>
              </a:r>
            </a:p>
          </p:txBody>
        </p:sp>
      </p:grpSp>
      <p:grpSp>
        <p:nvGrpSpPr>
          <p:cNvPr id="112" name="순서도: 대체 처리 97"/>
          <p:cNvGrpSpPr/>
          <p:nvPr/>
        </p:nvGrpSpPr>
        <p:grpSpPr>
          <a:xfrm>
            <a:off x="4684333" y="4908813"/>
            <a:ext cx="700429" cy="219028"/>
            <a:chOff x="-1" y="-1"/>
            <a:chExt cx="933904" cy="292036"/>
          </a:xfrm>
        </p:grpSpPr>
        <p:sp>
          <p:nvSpPr>
            <p:cNvPr id="113" name="도형"/>
            <p:cNvSpPr/>
            <p:nvPr/>
          </p:nvSpPr>
          <p:spPr>
            <a:xfrm>
              <a:off x="-1" y="-1"/>
              <a:ext cx="933904" cy="29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04" y="0"/>
                    <a:pt x="1126" y="0"/>
                  </a:cubicBezTo>
                  <a:lnTo>
                    <a:pt x="20474" y="0"/>
                  </a:lnTo>
                  <a:cubicBezTo>
                    <a:pt x="2109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96" y="21600"/>
                    <a:pt x="20474" y="21600"/>
                  </a:cubicBezTo>
                  <a:lnTo>
                    <a:pt x="1126" y="21600"/>
                  </a:lnTo>
                  <a:cubicBezTo>
                    <a:pt x="50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114" name="Grafana"/>
            <p:cNvSpPr txBox="1"/>
            <p:nvPr/>
          </p:nvSpPr>
          <p:spPr>
            <a:xfrm>
              <a:off x="24336" y="38293"/>
              <a:ext cx="885229" cy="21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Grafana</a:t>
              </a:r>
            </a:p>
          </p:txBody>
        </p:sp>
      </p:grpSp>
      <p:grpSp>
        <p:nvGrpSpPr>
          <p:cNvPr id="115" name="순서도: 대체 처리 99"/>
          <p:cNvGrpSpPr/>
          <p:nvPr/>
        </p:nvGrpSpPr>
        <p:grpSpPr>
          <a:xfrm>
            <a:off x="4684333" y="5174802"/>
            <a:ext cx="700429" cy="219028"/>
            <a:chOff x="-1" y="-1"/>
            <a:chExt cx="933904" cy="292036"/>
          </a:xfrm>
        </p:grpSpPr>
        <p:sp>
          <p:nvSpPr>
            <p:cNvPr id="116" name="도형"/>
            <p:cNvSpPr/>
            <p:nvPr/>
          </p:nvSpPr>
          <p:spPr>
            <a:xfrm>
              <a:off x="-1" y="-1"/>
              <a:ext cx="933904" cy="29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04" y="0"/>
                    <a:pt x="1126" y="0"/>
                  </a:cubicBezTo>
                  <a:lnTo>
                    <a:pt x="20474" y="0"/>
                  </a:lnTo>
                  <a:cubicBezTo>
                    <a:pt x="2109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96" y="21600"/>
                    <a:pt x="20474" y="21600"/>
                  </a:cubicBezTo>
                  <a:lnTo>
                    <a:pt x="1126" y="21600"/>
                  </a:lnTo>
                  <a:cubicBezTo>
                    <a:pt x="504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>
                <a:defRPr sz="800"/>
              </a:pPr>
              <a:endParaRPr sz="600"/>
            </a:p>
          </p:txBody>
        </p:sp>
        <p:sp>
          <p:nvSpPr>
            <p:cNvPr id="117" name="Alertmanager"/>
            <p:cNvSpPr txBox="1"/>
            <p:nvPr/>
          </p:nvSpPr>
          <p:spPr>
            <a:xfrm>
              <a:off x="24336" y="38293"/>
              <a:ext cx="885229" cy="21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rPr sz="600"/>
                <a:t>Alertmanager</a:t>
              </a:r>
            </a:p>
          </p:txBody>
        </p:sp>
      </p:grpSp>
      <p:sp>
        <p:nvSpPr>
          <p:cNvPr id="118" name="TextBox 102"/>
          <p:cNvSpPr txBox="1"/>
          <p:nvPr/>
        </p:nvSpPr>
        <p:spPr>
          <a:xfrm>
            <a:off x="88346" y="3523167"/>
            <a:ext cx="1559022" cy="39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rIns="34290">
            <a:spAutoFit/>
          </a:bodyPr>
          <a:lstStyle/>
          <a:p>
            <a:pPr>
              <a:defRPr sz="900"/>
            </a:pPr>
            <a:r>
              <a:rPr sz="969" dirty="0"/>
              <a:t>① k8s Service Discovery</a:t>
            </a:r>
          </a:p>
          <a:p>
            <a:pPr>
              <a:defRPr sz="900"/>
            </a:pPr>
            <a:r>
              <a:rPr sz="969" dirty="0"/>
              <a:t>② Pull component metric</a:t>
            </a:r>
          </a:p>
        </p:txBody>
      </p:sp>
      <p:sp>
        <p:nvSpPr>
          <p:cNvPr id="119" name="구부러진 연결선 140"/>
          <p:cNvSpPr/>
          <p:nvPr/>
        </p:nvSpPr>
        <p:spPr>
          <a:xfrm rot="5400000" flipH="1" flipV="1">
            <a:off x="1057635" y="4143503"/>
            <a:ext cx="1191080" cy="434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FF0000"/>
            </a:solidFill>
            <a:miter/>
            <a:tailEnd type="triangle"/>
          </a:ln>
        </p:spPr>
        <p:txBody>
          <a:bodyPr lIns="34290" rIns="34290" anchor="ctr"/>
          <a:lstStyle/>
          <a:p>
            <a:endParaRPr sz="1350"/>
          </a:p>
        </p:txBody>
      </p:sp>
      <p:sp>
        <p:nvSpPr>
          <p:cNvPr id="120" name="구부러진 연결선 141"/>
          <p:cNvSpPr/>
          <p:nvPr/>
        </p:nvSpPr>
        <p:spPr>
          <a:xfrm>
            <a:off x="1077912" y="5214284"/>
            <a:ext cx="257295" cy="217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121" name="구부러진 연결선 144"/>
          <p:cNvSpPr/>
          <p:nvPr/>
        </p:nvSpPr>
        <p:spPr>
          <a:xfrm>
            <a:off x="1781263" y="5196046"/>
            <a:ext cx="785847" cy="257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122" name="구부러진 연결선 147"/>
          <p:cNvSpPr/>
          <p:nvPr/>
        </p:nvSpPr>
        <p:spPr>
          <a:xfrm>
            <a:off x="1790935" y="5134548"/>
            <a:ext cx="2225106" cy="323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123" name="구부러진 연결선 150"/>
          <p:cNvSpPr/>
          <p:nvPr/>
        </p:nvSpPr>
        <p:spPr>
          <a:xfrm>
            <a:off x="1790935" y="5082873"/>
            <a:ext cx="111868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70C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  <p:sp>
        <p:nvSpPr>
          <p:cNvPr id="124" name="구부러진 연결선 155"/>
          <p:cNvSpPr/>
          <p:nvPr/>
        </p:nvSpPr>
        <p:spPr>
          <a:xfrm>
            <a:off x="3079157" y="4543666"/>
            <a:ext cx="140271" cy="407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0070C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85054"/>
              </p:ext>
            </p:extLst>
          </p:nvPr>
        </p:nvGraphicFramePr>
        <p:xfrm>
          <a:off x="5806106" y="2775391"/>
          <a:ext cx="3152843" cy="4037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4651"/>
                <a:gridCol w="1728192"/>
              </a:tblGrid>
              <a:tr h="448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Endpoint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kube-apiservers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https://[Master]:443/metrics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kube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contoller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-manager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https://[Master]:10252/metrics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kube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-scheduler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https://[Master]:10251/metrics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kubelet</a:t>
                      </a:r>
                      <a:endParaRPr lang="en-US" altLang="ko-KR" sz="9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https://[Master]:10250/metrics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etcd</a:t>
                      </a:r>
                      <a:endParaRPr lang="en-US" altLang="ko-KR" sz="9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https://[Master]:2379/metrics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cadvisor</a:t>
                      </a:r>
                      <a:endParaRPr lang="en-US" sz="9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https://[ALL]:4194/metrics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Node Exporter</a:t>
                      </a: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https://[ALL]:9100/metrics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6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kube</a:t>
                      </a:r>
                      <a:r>
                        <a:rPr lang="en-US" sz="9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-state-metric</a:t>
                      </a:r>
                    </a:p>
                    <a:p>
                      <a:pPr algn="l" fontAlgn="ctr"/>
                      <a:r>
                        <a:rPr lang="en-US" sz="9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(exporter)</a:t>
                      </a:r>
                    </a:p>
                  </a:txBody>
                  <a:tcPr marL="33231" marR="33231" marT="33231" marB="3323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https://[kube-state-metric-pod]:8080/metrics</a:t>
                      </a:r>
                    </a:p>
                  </a:txBody>
                  <a:tcPr marL="33231" marR="33231" marT="33231" marB="3323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6" name="직사각형 125"/>
          <p:cNvSpPr/>
          <p:nvPr/>
        </p:nvSpPr>
        <p:spPr>
          <a:xfrm>
            <a:off x="5966455" y="2492896"/>
            <a:ext cx="2660149" cy="2530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820636" fontAlgn="base" latinLnBrk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kumimoji="1" lang="en-US" altLang="ko-KR" sz="1292" b="1" kern="0" dirty="0">
                <a:solidFill>
                  <a:srgbClr val="000000"/>
                </a:solidFill>
                <a:latin typeface="맑은 고딕"/>
                <a:ea typeface="맑은 고딕"/>
              </a:rPr>
              <a:t>[Target </a:t>
            </a:r>
            <a:r>
              <a:rPr kumimoji="1" lang="en-US" altLang="ko-KR" sz="1292" b="1" kern="0" dirty="0" err="1">
                <a:solidFill>
                  <a:srgbClr val="000000"/>
                </a:solidFill>
                <a:latin typeface="맑은 고딕"/>
                <a:ea typeface="맑은 고딕"/>
              </a:rPr>
              <a:t>Config</a:t>
            </a:r>
            <a:r>
              <a:rPr kumimoji="1" lang="en-US" altLang="ko-KR" sz="1292" b="1" kern="0" dirty="0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endParaRPr kumimoji="1" lang="ko-KR" altLang="en-US" sz="1292" b="1" kern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446569" y="2492896"/>
            <a:ext cx="2660149" cy="25309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820636" fontAlgn="base" latinLnBrk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kumimoji="1" lang="en-US" altLang="ko-KR" sz="1292" b="1" kern="0" dirty="0">
                <a:solidFill>
                  <a:srgbClr val="000000"/>
                </a:solidFill>
                <a:latin typeface="맑은 고딕"/>
                <a:ea typeface="맑은 고딕"/>
              </a:rPr>
              <a:t>[Metric Scrape]</a:t>
            </a:r>
            <a:endParaRPr kumimoji="1" lang="ko-KR" altLang="en-US" sz="1292" b="1" kern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8" name="구부러진 연결선 147"/>
          <p:cNvSpPr/>
          <p:nvPr/>
        </p:nvSpPr>
        <p:spPr>
          <a:xfrm flipV="1">
            <a:off x="1790935" y="4168409"/>
            <a:ext cx="2875144" cy="926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847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622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>
                <a:solidFill>
                  <a:prstClr val="black"/>
                </a:solidFill>
              </a:rPr>
              <a:t>Monitoring Kubernetes with Prometheus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5046894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6531" indent="-316531" defTabSz="843978" latinLnBrk="0">
              <a:lnSpc>
                <a:spcPct val="120000"/>
              </a:lnSpc>
            </a:pPr>
            <a:r>
              <a:rPr lang="en-US" altLang="ko-KR" dirty="0" smtClean="0">
                <a:solidFill>
                  <a:prstClr val="black"/>
                </a:solidFill>
              </a:rPr>
              <a:t>2) Prometheus </a:t>
            </a:r>
            <a:r>
              <a:rPr lang="en-US" altLang="ko-KR" dirty="0">
                <a:solidFill>
                  <a:prstClr val="black"/>
                </a:solidFill>
              </a:rPr>
              <a:t>Service Discovery - </a:t>
            </a:r>
            <a:r>
              <a:rPr lang="en-US" altLang="ko-KR" dirty="0" smtClean="0">
                <a:solidFill>
                  <a:prstClr val="black"/>
                </a:solidFill>
              </a:rPr>
              <a:t>Kubernetes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4"/>
            <a:ext cx="7976271" cy="1065476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lvl="1" indent="-134819" defTabSz="844083" fontAlgn="base" latinLnBrk="0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</a:rPr>
              <a:t>Discovery all Node, Pods, Service, Endpoint, Ingress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</a:rPr>
              <a:t>Metric 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수집 설정 자동화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(Register, Unregister, Update)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Node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의 추가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/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삭제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, POD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과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Service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의 동적인 변경에 유연하게 동작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endParaRPr kumimoji="1" lang="en-US" altLang="ko-KR" sz="1400" b="0" kern="0" dirty="0">
              <a:solidFill>
                <a:srgbClr val="000000"/>
              </a:solidFill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endParaRPr kumimoji="1" lang="en-US" altLang="ko-KR" sz="1400" b="0" kern="0" dirty="0">
              <a:solidFill>
                <a:srgbClr val="000000"/>
              </a:solidFill>
            </a:endParaRPr>
          </a:p>
        </p:txBody>
      </p:sp>
      <p:pic>
        <p:nvPicPr>
          <p:cNvPr id="130" name="Picture 6" descr="https://cdn-images-1.medium.com/max/1600/1*vLWHW897LIADU0oLVe7w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50260"/>
            <a:ext cx="8532755" cy="40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7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b="1" dirty="0">
                <a:solidFill>
                  <a:prstClr val="black"/>
                </a:solidFill>
              </a:rPr>
              <a:t>별도의 복잡한 모니터링 시스템 필요 없음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4262192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6531" indent="-316531" defTabSz="843978" latinLnBrk="0">
              <a:lnSpc>
                <a:spcPct val="120000"/>
              </a:lnSpc>
            </a:pPr>
            <a:r>
              <a:rPr kumimoji="1" lang="en-US" altLang="ko-KR" dirty="0" smtClean="0"/>
              <a:t>3) Running </a:t>
            </a:r>
            <a:r>
              <a:rPr kumimoji="1" lang="en-US" altLang="ko-KR" dirty="0"/>
              <a:t>Prometheus on </a:t>
            </a:r>
            <a:r>
              <a:rPr kumimoji="1" lang="en-US" altLang="ko-KR" dirty="0" smtClean="0"/>
              <a:t>Kubernetes</a:t>
            </a:r>
            <a:endParaRPr kumimoji="1" lang="en-US" altLang="ko-KR" dirty="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4"/>
            <a:ext cx="7976271" cy="1065476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</a:rPr>
              <a:t>Kubernetes 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상에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Container 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형태로 배포</a:t>
            </a:r>
            <a:endParaRPr kumimoji="1" lang="en-US" altLang="ko-KR" sz="1400" b="0" kern="0" dirty="0">
              <a:solidFill>
                <a:srgbClr val="000000"/>
              </a:solidFill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ko-KR" altLang="en-US" sz="1400" b="0" kern="0" dirty="0">
                <a:solidFill>
                  <a:srgbClr val="000000"/>
                </a:solidFill>
              </a:rPr>
              <a:t>빠르고 작은 규모로 모니터링 시스템 구축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/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활용</a:t>
            </a:r>
            <a:endParaRPr kumimoji="1" lang="en-US" altLang="ko-KR" sz="1400" b="0" kern="0" dirty="0">
              <a:solidFill>
                <a:srgbClr val="000000"/>
              </a:solidFill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</a:rPr>
              <a:t>Kubernetes Resource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를 통한 내부 연계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,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 설정 자동화 </a:t>
            </a:r>
            <a:endParaRPr kumimoji="1" lang="en-US" altLang="ko-KR" sz="1400" b="0" kern="0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3283" y="2744034"/>
            <a:ext cx="4167554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38" dirty="0">
                <a:latin typeface="+mj-lt"/>
                <a:ea typeface="나눔스퀘어 ExtraBold" panose="020B0600000101010101" pitchFamily="50" charset="-127"/>
              </a:rPr>
              <a:t>Component Deploy Manifest Files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Grafana</a:t>
            </a:r>
            <a:endParaRPr kumimoji="1" lang="en-US" altLang="ko-KR" sz="1400" dirty="0">
              <a:latin typeface="+mj-lt"/>
              <a:ea typeface="SFMono-Regular"/>
              <a:cs typeface="굴림" pitchFamily="50" charset="-127"/>
            </a:endParaRP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Prometheus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Alertmanager</a:t>
            </a:r>
            <a:endParaRPr kumimoji="1" lang="en-US" altLang="ko-KR" sz="1400" dirty="0">
              <a:latin typeface="+mj-lt"/>
              <a:ea typeface="SFMono-Regular"/>
              <a:cs typeface="굴림" pitchFamily="50" charset="-127"/>
            </a:endParaRP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Exporter</a:t>
            </a:r>
          </a:p>
          <a:p>
            <a:pPr marL="1160614" lvl="2" indent="-31653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Kube</a:t>
            </a: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-state-metrics</a:t>
            </a:r>
          </a:p>
          <a:p>
            <a:pPr marL="1160614" lvl="2" indent="-31653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Node-exporter</a:t>
            </a:r>
          </a:p>
          <a:p>
            <a:pPr marL="1160614" lvl="2" indent="-31653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Blackbox</a:t>
            </a: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-exporter</a:t>
            </a:r>
          </a:p>
          <a:p>
            <a:pPr marL="1160614" lvl="2" indent="-31653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3763" y="2744034"/>
            <a:ext cx="3606857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38" dirty="0">
                <a:latin typeface="+mj-lt"/>
                <a:ea typeface="나눔스퀘어 ExtraBold" panose="020B0600000101010101" pitchFamily="50" charset="-127"/>
              </a:rPr>
              <a:t>Kubernetes Objects 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Deployment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DeamonSet</a:t>
            </a:r>
            <a:endParaRPr kumimoji="1" lang="en-US" altLang="ko-KR" sz="1400" dirty="0">
              <a:latin typeface="+mj-lt"/>
              <a:ea typeface="SFMono-Regular"/>
              <a:cs typeface="굴림" pitchFamily="50" charset="-127"/>
            </a:endParaRP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>
                <a:latin typeface="+mj-lt"/>
                <a:ea typeface="SFMono-Regular"/>
                <a:cs typeface="굴림" pitchFamily="50" charset="-127"/>
              </a:rPr>
              <a:t>ConfigMap</a:t>
            </a:r>
            <a:endParaRPr kumimoji="1" lang="en-US" altLang="ko-KR" sz="1400" dirty="0">
              <a:latin typeface="+mj-lt"/>
              <a:ea typeface="SFMono-Regular"/>
              <a:cs typeface="굴림" pitchFamily="50" charset="-127"/>
            </a:endParaRP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Service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Ingress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PVC, PV</a:t>
            </a:r>
          </a:p>
          <a:p>
            <a:pPr marL="738572" lvl="1" indent="-316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+mj-lt"/>
                <a:ea typeface="SFMono-Regular"/>
                <a:cs typeface="굴림" pitchFamily="50" charset="-127"/>
              </a:rPr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13924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k8s </a:t>
            </a:r>
            <a:r>
              <a:rPr lang="ko-KR" altLang="en-US" sz="4000" dirty="0" smtClean="0"/>
              <a:t>주요 </a:t>
            </a:r>
            <a:r>
              <a:rPr lang="en-US" altLang="ko-KR" sz="4000" dirty="0"/>
              <a:t>Metric </a:t>
            </a:r>
            <a:r>
              <a:rPr lang="ko-KR" altLang="en-US" sz="4000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85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35138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Type of Metrics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4"/>
            <a:ext cx="7976271" cy="1065476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Gauges 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current state : snapshot of a specific measurement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Memory, Disk Usage </a:t>
            </a: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등 실시간 형태로 </a:t>
            </a: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Metric </a:t>
            </a: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측정 </a:t>
            </a: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Type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Gauges, Counter, </a:t>
            </a:r>
            <a:r>
              <a:rPr kumimoji="1" lang="en-US" altLang="ko-KR" dirty="0" smtClean="0"/>
              <a:t>Histogram</a:t>
            </a:r>
            <a:endParaRPr kumimoji="1" lang="en-US" altLang="ko-KR" dirty="0"/>
          </a:p>
        </p:txBody>
      </p:sp>
      <p:pic>
        <p:nvPicPr>
          <p:cNvPr id="16" name="Picture 2" descr="©ëª¨ë¦¬ ì¬ì©ë ì¸¡ì ê¸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0114"/>
            <a:ext cx="8352928" cy="279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35138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Type of Metrics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4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Counter</a:t>
            </a:r>
            <a:endParaRPr kumimoji="1" lang="en-US" altLang="ko-KR" sz="1600" b="0" kern="0" dirty="0" smtClean="0">
              <a:solidFill>
                <a:srgbClr val="000000"/>
              </a:solidFill>
              <a:latin typeface="+mn-ea"/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cumulative Metric Type, suffix : [xxx]_total, reset to zero on restart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rate()/irate() </a:t>
            </a: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함수를 통해 변화량</a:t>
            </a: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추이 분석에 유리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CPU, Request Count, Error Count, </a:t>
            </a: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Network Usage </a:t>
            </a: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Gauges, Counter, </a:t>
            </a:r>
            <a:r>
              <a:rPr kumimoji="1" lang="en-US" altLang="ko-KR" dirty="0" smtClean="0"/>
              <a:t>Histogram</a:t>
            </a:r>
            <a:endParaRPr kumimoji="1" lang="en-US" altLang="ko-KR" dirty="0"/>
          </a:p>
        </p:txBody>
      </p:sp>
      <p:pic>
        <p:nvPicPr>
          <p:cNvPr id="9" name="Picture 2" descr="´ ìì²­ ì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49238"/>
            <a:ext cx="835292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ì²­ ë¹ì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10232"/>
            <a:ext cx="835292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11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35138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Type of Metrics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484783"/>
            <a:ext cx="7976271" cy="1423707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Histogram</a:t>
            </a:r>
            <a:endParaRPr kumimoji="1" lang="en-US" altLang="ko-KR" sz="1600" b="0" kern="0" dirty="0" smtClean="0">
              <a:solidFill>
                <a:srgbClr val="000000"/>
              </a:solidFill>
              <a:latin typeface="+mn-ea"/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ko-KR" altLang="en-US" sz="1600" b="0" kern="0" dirty="0">
                <a:solidFill>
                  <a:srgbClr val="000000"/>
                </a:solidFill>
                <a:latin typeface="+mn-ea"/>
              </a:rPr>
              <a:t>구간 별 데이터의 분포도 파악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600" b="0" dirty="0" smtClean="0">
                <a:latin typeface="+mn-ea"/>
              </a:rPr>
              <a:t>Cumulative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lang="ko-KR" altLang="en-US" sz="1600" b="0" dirty="0" smtClean="0">
                <a:latin typeface="+mn-ea"/>
              </a:rPr>
              <a:t>데이터를</a:t>
            </a:r>
            <a:r>
              <a:rPr lang="ko-KR" altLang="en-US" sz="1600" b="0" dirty="0">
                <a:latin typeface="+mn-ea"/>
              </a:rPr>
              <a:t> </a:t>
            </a:r>
            <a:r>
              <a:rPr lang="ko-KR" altLang="en-US" sz="1600" b="0" i="1" dirty="0">
                <a:latin typeface="+mn-ea"/>
              </a:rPr>
              <a:t>버킷으로</a:t>
            </a:r>
            <a:r>
              <a:rPr lang="ko-KR" altLang="en-US" sz="1600" b="0" dirty="0">
                <a:latin typeface="+mn-ea"/>
              </a:rPr>
              <a:t> </a:t>
            </a:r>
            <a:r>
              <a:rPr lang="ko-KR" altLang="en-US" sz="1600" b="0" dirty="0" smtClean="0">
                <a:latin typeface="+mn-ea"/>
              </a:rPr>
              <a:t>그룹화</a:t>
            </a:r>
            <a:r>
              <a:rPr lang="en-US" altLang="ko-KR" sz="1600" b="0" dirty="0" smtClean="0">
                <a:latin typeface="+mn-ea"/>
              </a:rPr>
              <a:t> - 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suffix </a:t>
            </a:r>
            <a:r>
              <a:rPr kumimoji="1" lang="en-US" altLang="ko-KR" sz="1600" b="0" kern="0" dirty="0">
                <a:solidFill>
                  <a:srgbClr val="000000"/>
                </a:solidFill>
                <a:latin typeface="+mn-ea"/>
              </a:rPr>
              <a:t>: [xxx]_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bucket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600" b="0" kern="0" dirty="0" err="1" smtClean="0">
                <a:solidFill>
                  <a:srgbClr val="000000"/>
                </a:solidFill>
                <a:latin typeface="+mn-ea"/>
              </a:rPr>
              <a:t>histogram_quantile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()</a:t>
            </a:r>
            <a:r>
              <a:rPr kumimoji="1" lang="ko-KR" altLang="en-US" sz="1600" b="0" kern="0" dirty="0" smtClean="0">
                <a:solidFill>
                  <a:srgbClr val="000000"/>
                </a:solidFill>
                <a:latin typeface="+mn-ea"/>
              </a:rPr>
              <a:t> 함수를 통해 백분위 별 평균</a:t>
            </a:r>
            <a:r>
              <a:rPr kumimoji="1" lang="en-US" altLang="ko-KR" sz="16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1600" b="0" kern="0" dirty="0" smtClean="0">
                <a:solidFill>
                  <a:srgbClr val="000000"/>
                </a:solidFill>
                <a:latin typeface="+mn-ea"/>
              </a:rPr>
              <a:t>집계에 용이</a:t>
            </a:r>
            <a:endParaRPr kumimoji="1" lang="en-US" altLang="ko-KR" sz="1600" b="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Gauges, Counter, </a:t>
            </a:r>
            <a:r>
              <a:rPr kumimoji="1" lang="en-US" altLang="ko-KR" dirty="0" smtClean="0"/>
              <a:t>Histogram</a:t>
            </a:r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" y="5164942"/>
            <a:ext cx="8947951" cy="1572401"/>
          </a:xfrm>
          <a:prstGeom prst="rect">
            <a:avLst/>
          </a:prstGeom>
        </p:spPr>
      </p:pic>
      <p:pic>
        <p:nvPicPr>
          <p:cNvPr id="13314" name="Picture 2" descr="련 이미지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08491"/>
            <a:ext cx="8352928" cy="223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7282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node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268760"/>
            <a:ext cx="7976271" cy="1080120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P</a:t>
            </a:r>
            <a:r>
              <a:rPr lang="en-US" altLang="ko-KR" sz="1400" b="0" dirty="0" smtClean="0">
                <a:latin typeface="+mn-ea"/>
              </a:rPr>
              <a:t>hysical </a:t>
            </a:r>
            <a:r>
              <a:rPr lang="en-US" altLang="ko-KR" sz="1400" b="0" dirty="0">
                <a:latin typeface="+mn-ea"/>
              </a:rPr>
              <a:t>machines (or VMs</a:t>
            </a:r>
            <a:r>
              <a:rPr lang="en-US" altLang="ko-KR" sz="1400" b="0" dirty="0" smtClean="0">
                <a:latin typeface="+mn-ea"/>
              </a:rPr>
              <a:t>) 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Node-Exporter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+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DaemonSet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 조합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prefix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: node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_[xxx]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435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3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defRPr/>
            </a:pPr>
            <a:r>
              <a:rPr lang="en-US" altLang="ko-KR" dirty="0" smtClean="0"/>
              <a:t>Kubernetes </a:t>
            </a:r>
            <a:r>
              <a:rPr kumimoji="1" lang="en-US" altLang="ko-KR" kern="0" dirty="0" smtClean="0">
                <a:solidFill>
                  <a:srgbClr val="000000"/>
                </a:solidFill>
              </a:rPr>
              <a:t>All </a:t>
            </a:r>
            <a:r>
              <a:rPr kumimoji="1" lang="en-US" altLang="ko-KR" kern="0" dirty="0">
                <a:solidFill>
                  <a:srgbClr val="000000"/>
                </a:solidFill>
              </a:rPr>
              <a:t>Node Level</a:t>
            </a:r>
            <a:r>
              <a:rPr kumimoji="1" lang="ko-KR" altLang="en-US" kern="0" dirty="0">
                <a:solidFill>
                  <a:srgbClr val="000000"/>
                </a:solidFill>
              </a:rPr>
              <a:t> </a:t>
            </a:r>
            <a:r>
              <a:rPr kumimoji="1" lang="en-US" altLang="ko-KR" kern="0" dirty="0">
                <a:solidFill>
                  <a:srgbClr val="000000"/>
                </a:solidFill>
              </a:rPr>
              <a:t>Metric </a:t>
            </a:r>
            <a:r>
              <a:rPr kumimoji="1" lang="ko-KR" altLang="en-US" kern="0" dirty="0">
                <a:solidFill>
                  <a:srgbClr val="000000"/>
                </a:solidFill>
              </a:rPr>
              <a:t>노출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792418"/>
              </p:ext>
            </p:extLst>
          </p:nvPr>
        </p:nvGraphicFramePr>
        <p:xfrm>
          <a:off x="1331640" y="2348880"/>
          <a:ext cx="6667935" cy="4347402"/>
        </p:xfrm>
        <a:graphic>
          <a:graphicData uri="http://schemas.openxmlformats.org/drawingml/2006/table">
            <a:tbl>
              <a:tblPr/>
              <a:tblGrid>
                <a:gridCol w="844640"/>
                <a:gridCol w="2489328"/>
                <a:gridCol w="722634"/>
                <a:gridCol w="2611333"/>
              </a:tblGrid>
              <a:tr h="2802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021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CPU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node_cpu_seconds_total</a:t>
                      </a:r>
                      <a:endParaRPr lang="en-US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Count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CPU Mode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별 점유 시간</a:t>
                      </a:r>
                      <a:r>
                        <a:rPr lang="en-US" altLang="ko-KR" sz="1000" baseline="0" dirty="0" smtClean="0">
                          <a:effectLst/>
                        </a:rPr>
                        <a:t>(per processor)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85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Load 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node_load1</a:t>
                      </a:r>
                      <a:r>
                        <a:rPr lang="en-US" sz="1000" baseline="0" dirty="0" smtClean="0">
                          <a:effectLst/>
                        </a:rPr>
                        <a:t> / </a:t>
                      </a:r>
                      <a:r>
                        <a:rPr lang="en-US" altLang="ko-KR" sz="1000" dirty="0" smtClean="0">
                          <a:effectLst/>
                        </a:rPr>
                        <a:t>node_load5</a:t>
                      </a:r>
                      <a:r>
                        <a:rPr lang="en-US" altLang="ko-KR" sz="1000" baseline="0" dirty="0" smtClean="0">
                          <a:effectLst/>
                        </a:rPr>
                        <a:t> /</a:t>
                      </a:r>
                      <a:r>
                        <a:rPr lang="en-US" altLang="ko-KR" sz="1000" dirty="0" smtClean="0">
                          <a:effectLst/>
                        </a:rPr>
                        <a:t>node_load15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System</a:t>
                      </a:r>
                      <a:r>
                        <a:rPr lang="en-US" sz="1000" baseline="0" dirty="0" smtClean="0">
                          <a:effectLst/>
                        </a:rPr>
                        <a:t> Load Average 1/5/15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577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Memory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node_memory_MemTotal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node_memory_MemeAvailable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node_memory_MemFree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node_memory_Buffers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node_memory_Cached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System Memory Information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4102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Disk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node_filesystem_size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node_filesystem_avail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File</a:t>
                      </a:r>
                      <a:r>
                        <a:rPr lang="en-US" sz="1000" baseline="0" dirty="0" smtClean="0">
                          <a:effectLst/>
                        </a:rPr>
                        <a:t> System Info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18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node_disk_read_time_ms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node_disk_write_time_ms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node_disk_reads_completed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node_disk_writes_completed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</a:t>
                      </a:r>
                      <a:endParaRPr lang="en-US" sz="1000" b="1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Disk</a:t>
                      </a:r>
                      <a:r>
                        <a:rPr lang="en-US" sz="1000" baseline="0" dirty="0" smtClean="0">
                          <a:effectLst/>
                        </a:rPr>
                        <a:t> Latency &amp; R/W Available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4102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Network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node_network_receive_bytes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node_network_transmit_bytes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Network</a:t>
                      </a:r>
                      <a:r>
                        <a:rPr lang="en-US" sz="1000" baseline="0" dirty="0" smtClean="0">
                          <a:effectLst/>
                        </a:rPr>
                        <a:t> Information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4102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System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node_time</a:t>
                      </a:r>
                      <a:endParaRPr lang="en-US" sz="1000" dirty="0" smtClean="0">
                        <a:effectLst/>
                      </a:endParaRPr>
                    </a:p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node_boot_time</a:t>
                      </a:r>
                      <a:endParaRPr lang="en-US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System Time</a:t>
                      </a: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4102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node_filefd_allocated</a:t>
                      </a:r>
                      <a:endParaRPr lang="en-US" altLang="ko-KR" sz="1000" dirty="0" smtClean="0">
                        <a:effectLst/>
                      </a:endParaRPr>
                    </a:p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node_filed_maximum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File </a:t>
                      </a:r>
                      <a:r>
                        <a:rPr lang="en-US" altLang="ko-KR" sz="1000" dirty="0" err="1" smtClean="0">
                          <a:effectLst/>
                        </a:rPr>
                        <a:t>discriptor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72189" marR="72189" marT="72189" marB="72189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6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7282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node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-18471" y="957456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8" y="1312887"/>
            <a:ext cx="7380312" cy="32874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4" y="2564904"/>
            <a:ext cx="7463483" cy="34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002F"/>
                </a:solidFill>
                <a:latin typeface="+mj-ea"/>
                <a:ea typeface="+mj-ea"/>
              </a:rPr>
              <a:t>본 세션에서는</a:t>
            </a:r>
            <a:r>
              <a:rPr lang="en-US" altLang="ko-KR" sz="3200" b="1" dirty="0" smtClean="0">
                <a:solidFill>
                  <a:srgbClr val="00002F"/>
                </a:solidFill>
                <a:latin typeface="+mj-ea"/>
                <a:ea typeface="+mj-ea"/>
              </a:rPr>
              <a:t>...</a:t>
            </a:r>
            <a:endParaRPr lang="ko-KR" altLang="en-US" sz="3200" b="1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1" y="1124744"/>
            <a:ext cx="77768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Introduction to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Prometheus 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Prometheus overview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How to monitoring with k8s</a:t>
            </a:r>
            <a:endParaRPr lang="en-US" altLang="ko-KR" sz="2000" dirty="0">
              <a:solidFill>
                <a:srgbClr val="00002F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k8s </a:t>
            </a:r>
            <a:r>
              <a:rPr lang="ko-KR" altLang="en-US" sz="2000" dirty="0" smtClean="0">
                <a:solidFill>
                  <a:srgbClr val="00002F"/>
                </a:solidFill>
                <a:latin typeface="+mn-ea"/>
              </a:rPr>
              <a:t>주요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Metric </a:t>
            </a:r>
            <a:r>
              <a:rPr lang="ko-KR" altLang="en-US" sz="2000" dirty="0" smtClean="0">
                <a:solidFill>
                  <a:srgbClr val="00002F"/>
                </a:solidFill>
                <a:latin typeface="+mn-ea"/>
              </a:rPr>
              <a:t>소개</a:t>
            </a:r>
            <a:endParaRPr lang="en-US" altLang="ko-KR" sz="2000" dirty="0" smtClean="0">
              <a:solidFill>
                <a:srgbClr val="00002F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Node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metric</a:t>
            </a:r>
            <a:endParaRPr lang="en-US" altLang="ko-KR" sz="2000" dirty="0">
              <a:solidFill>
                <a:srgbClr val="00002F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Pod/Container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metric</a:t>
            </a:r>
            <a:endParaRPr lang="en-US" altLang="ko-KR" sz="2000" dirty="0" smtClean="0">
              <a:solidFill>
                <a:srgbClr val="00002F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Kubernetes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metric</a:t>
            </a:r>
            <a:endParaRPr lang="en-US" altLang="ko-KR" sz="2000" dirty="0" smtClean="0">
              <a:solidFill>
                <a:srgbClr val="00002F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00002F"/>
                </a:solidFill>
                <a:latin typeface="+mn-ea"/>
              </a:rPr>
              <a:t>활용기</a:t>
            </a:r>
            <a:endParaRPr lang="en-US" altLang="ko-KR" sz="2000" dirty="0" smtClean="0">
              <a:solidFill>
                <a:srgbClr val="00002F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HPA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(Horizon Pod </a:t>
            </a:r>
            <a:r>
              <a:rPr lang="en-US" altLang="ko-KR" sz="20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Autoscaler</a:t>
            </a:r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000" dirty="0" smtClean="0">
              <a:solidFill>
                <a:srgbClr val="00002F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ko-KR" sz="2000" dirty="0" err="1" smtClean="0">
                <a:solidFill>
                  <a:srgbClr val="00002F"/>
                </a:solidFill>
                <a:latin typeface="+mn-ea"/>
              </a:rPr>
              <a:t>Istio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+ </a:t>
            </a:r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P</a:t>
            </a:r>
            <a:r>
              <a:rPr lang="en-US" altLang="ko-KR" sz="2000" dirty="0" smtClean="0">
                <a:solidFill>
                  <a:srgbClr val="00002F"/>
                </a:solidFill>
                <a:latin typeface="+mn-ea"/>
              </a:rPr>
              <a:t>rometheus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endParaRPr lang="en-US" altLang="ko-KR" sz="24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54127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Container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268760"/>
            <a:ext cx="7976271" cy="1008112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Container Resource Usage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중심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(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CPU,Mem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, Network, Disk..)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Pod, Deployment,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StatefulSet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DaemonSet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등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Replica controller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기준으로 조합 활용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prefix : container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_[xxx]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663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cAdvisor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 : Docker Daemon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내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Running Container Metric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노출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97245"/>
              </p:ext>
            </p:extLst>
          </p:nvPr>
        </p:nvGraphicFramePr>
        <p:xfrm>
          <a:off x="543733" y="2276872"/>
          <a:ext cx="8152984" cy="1997168"/>
        </p:xfrm>
        <a:graphic>
          <a:graphicData uri="http://schemas.openxmlformats.org/drawingml/2006/table">
            <a:tbl>
              <a:tblPr/>
              <a:tblGrid>
                <a:gridCol w="597997"/>
                <a:gridCol w="3478495"/>
                <a:gridCol w="959887"/>
                <a:gridCol w="3116605"/>
              </a:tblGrid>
              <a:tr h="2061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CPU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container_cpu_usage_seconds_total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Container</a:t>
                      </a:r>
                      <a:r>
                        <a:rPr lang="en-US" sz="1000" baseline="0" dirty="0" smtClean="0">
                          <a:effectLst/>
                        </a:rPr>
                        <a:t> CPU Usage (per processer)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container_cpu_cfs_throttled_seconds_total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Container CPU throttled</a:t>
                      </a:r>
                      <a:r>
                        <a:rPr lang="en-US" sz="1000" baseline="0" dirty="0" smtClean="0">
                          <a:effectLst/>
                        </a:rPr>
                        <a:t> Time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Memory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container_memory_usage_bytes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Current memory usage in bytes(</a:t>
                      </a:r>
                      <a:r>
                        <a:rPr lang="en-US" altLang="ko-KR" sz="1000" dirty="0" smtClean="0"/>
                        <a:t>all memory regardless of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when it was accessed</a:t>
                      </a:r>
                      <a:r>
                        <a:rPr lang="en-US" altLang="ko-KR" sz="1000" baseline="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container_memory_working_set_bytes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Current working set in bytes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rowSpan="2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Network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container_network_receive_bytes_total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Cumulative count of bytes received.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container_network_transmit_bytes_total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Cumulative count of bytes transmitted.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6134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System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container_start_time_seconds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Container start</a:t>
                      </a:r>
                      <a:r>
                        <a:rPr lang="en-US" sz="1000" baseline="0" dirty="0" smtClean="0">
                          <a:effectLst/>
                        </a:rPr>
                        <a:t> time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85" y="4381340"/>
            <a:ext cx="8906711" cy="25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err="1">
                <a:solidFill>
                  <a:srgbClr val="000000"/>
                </a:solidFill>
                <a:latin typeface="+mn-ea"/>
              </a:rPr>
              <a:t>Kube</a:t>
            </a:r>
            <a:r>
              <a:rPr kumimoji="1" lang="en-US" altLang="ko-KR" kern="0" dirty="0">
                <a:solidFill>
                  <a:srgbClr val="000000"/>
                </a:solidFill>
                <a:latin typeface="+mn-ea"/>
              </a:rPr>
              <a:t>-state-metric :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Generate metrics about k8s API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395536" y="1268760"/>
            <a:ext cx="7976271" cy="745159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Exporter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로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Container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구동되어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Kubernetes Metric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수집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kubectl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 get ~ :  node, service, deployment,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replicasets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pods,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pv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pvc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configmap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quotas, secret,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etc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… 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prefix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kube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_[xxx]</a:t>
            </a:r>
          </a:p>
          <a:p>
            <a:pPr marL="630090" lvl="1" indent="-263776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  <a:hlinkClick r:id="rId4"/>
              </a:rPr>
              <a:t>https://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  <a:hlinkClick r:id="rId4"/>
              </a:rPr>
              <a:t>github.com/kubernetes/kube-state-metrics/tree/master/Documentation#exposed-metrics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4" name="Picture 2" descr="ubectl cli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2" y="3958026"/>
            <a:ext cx="4042421" cy="16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4052770" y="3331151"/>
            <a:ext cx="1944216" cy="5051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Node Metric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052770" y="4033510"/>
            <a:ext cx="1944216" cy="5051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Pod Metric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052770" y="4735869"/>
            <a:ext cx="1944216" cy="5051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Deployment Metric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04610" y="328498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Node Info IP (Name, IP, Version)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Node Condition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Node Capacity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2160" y="388824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Pod / Container Info (Pod IP, Namespace, Node IP)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Pod / Container status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Container Resou</a:t>
            </a:r>
            <a:r>
              <a:rPr lang="en-US" altLang="ko-KR" sz="1200" dirty="0">
                <a:latin typeface="+mn-ea"/>
              </a:rPr>
              <a:t>r</a:t>
            </a:r>
            <a:r>
              <a:rPr lang="en-US" altLang="ko-KR" sz="1200" dirty="0" smtClean="0">
                <a:latin typeface="+mn-ea"/>
              </a:rPr>
              <a:t>ce (</a:t>
            </a:r>
            <a:r>
              <a:rPr lang="en-US" altLang="ko-KR" sz="1200" dirty="0" err="1" smtClean="0">
                <a:latin typeface="+mn-ea"/>
              </a:rPr>
              <a:t>Requests,limit</a:t>
            </a:r>
            <a:r>
              <a:rPr lang="en-US" altLang="ko-KR" sz="1200" dirty="0" smtClean="0">
                <a:latin typeface="+mn-ea"/>
              </a:rPr>
              <a:t>)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042254" y="5438228"/>
            <a:ext cx="1944216" cy="5051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Service Metric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13054" y="5417752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Service Info (Cluster IP, Name) 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Service Type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12160" y="47616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Deployment Replica Count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Replica </a:t>
            </a:r>
            <a:r>
              <a:rPr lang="en-US" altLang="ko-KR" sz="1200" dirty="0" err="1" smtClean="0">
                <a:latin typeface="+mn-ea"/>
              </a:rPr>
              <a:t>Availables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042254" y="6041317"/>
            <a:ext cx="1944216" cy="5051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Quota Metric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04610" y="6041317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 smtClean="0">
                <a:latin typeface="+mn-ea"/>
              </a:rPr>
              <a:t>Resource Quota</a:t>
            </a:r>
            <a:r>
              <a:rPr lang="ko-KR" altLang="en-US" sz="1200" dirty="0" smtClean="0">
                <a:latin typeface="+mn-ea"/>
              </a:rPr>
              <a:t> 할당 정보</a:t>
            </a:r>
            <a:endParaRPr lang="en-US" altLang="ko-KR" sz="12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67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268760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Node Status Condition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395536" y="1268760"/>
            <a:ext cx="7976271" cy="745159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전반적인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k8s cluster Node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의 알람 설정과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Node Status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파악에 용이</a:t>
            </a:r>
            <a:endParaRPr kumimoji="1" lang="ko-KR" altLang="en-US" sz="1400" b="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5" y="3480506"/>
            <a:ext cx="8351462" cy="644100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715"/>
              </p:ext>
            </p:extLst>
          </p:nvPr>
        </p:nvGraphicFramePr>
        <p:xfrm>
          <a:off x="404661" y="1574996"/>
          <a:ext cx="8292056" cy="1766572"/>
        </p:xfrm>
        <a:graphic>
          <a:graphicData uri="http://schemas.openxmlformats.org/drawingml/2006/table">
            <a:tbl>
              <a:tblPr/>
              <a:tblGrid>
                <a:gridCol w="1016028"/>
                <a:gridCol w="3130000"/>
                <a:gridCol w="976261"/>
                <a:gridCol w="3169767"/>
              </a:tblGrid>
              <a:tr h="2200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rowSpan="5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</a:t>
                      </a:r>
                      <a:r>
                        <a:rPr lang="en-US" sz="1000" baseline="0" dirty="0" smtClean="0">
                          <a:effectLst/>
                        </a:rPr>
                        <a:t> Info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kube_node_created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 Create</a:t>
                      </a:r>
                      <a:r>
                        <a:rPr lang="en-US" sz="1000" baseline="0" dirty="0" smtClean="0">
                          <a:effectLst/>
                        </a:rPr>
                        <a:t> Time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kube_node_labels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</a:t>
                      </a:r>
                      <a:r>
                        <a:rPr lang="en-US" sz="1000" baseline="0" dirty="0" smtClean="0">
                          <a:effectLst/>
                        </a:rPr>
                        <a:t> Label </a:t>
                      </a:r>
                      <a:r>
                        <a:rPr lang="ko-KR" altLang="en-US" sz="1000" baseline="0" dirty="0" smtClean="0">
                          <a:effectLst/>
                        </a:rPr>
                        <a:t>정보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kube_node_info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OS</a:t>
                      </a:r>
                      <a:r>
                        <a:rPr lang="en-US" sz="1000" baseline="0" dirty="0" smtClean="0">
                          <a:effectLst/>
                        </a:rPr>
                        <a:t> Image, kernel, </a:t>
                      </a:r>
                      <a:r>
                        <a:rPr lang="en-US" sz="1000" baseline="0" dirty="0" err="1" smtClean="0">
                          <a:effectLst/>
                        </a:rPr>
                        <a:t>Conatiner</a:t>
                      </a:r>
                      <a:r>
                        <a:rPr lang="en-US" sz="1000" baseline="0" dirty="0" smtClean="0">
                          <a:effectLst/>
                        </a:rPr>
                        <a:t> Runtime, </a:t>
                      </a:r>
                      <a:r>
                        <a:rPr lang="en-US" sz="1000" baseline="0" dirty="0" err="1" smtClean="0">
                          <a:effectLst/>
                        </a:rPr>
                        <a:t>kubelet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kube_node_spec_unschedulable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Cordon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정보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kube_node_taint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Taint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정보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5486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Condition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kube_node_status_condition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Condition : Ready, </a:t>
                      </a:r>
                      <a:r>
                        <a:rPr lang="en-US" sz="1000" dirty="0" err="1" smtClean="0">
                          <a:effectLst/>
                        </a:rPr>
                        <a:t>MemoryPressure</a:t>
                      </a:r>
                      <a:r>
                        <a:rPr lang="en-US" sz="1000" dirty="0" smtClean="0">
                          <a:effectLst/>
                        </a:rPr>
                        <a:t>,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en-US" sz="1000" baseline="0" dirty="0" err="1" smtClean="0">
                          <a:effectLst/>
                        </a:rPr>
                        <a:t>Disk</a:t>
                      </a:r>
                      <a:r>
                        <a:rPr lang="en-US" altLang="ko-KR" sz="1000" dirty="0" err="1" smtClean="0">
                          <a:effectLst/>
                        </a:rPr>
                        <a:t>Pressure</a:t>
                      </a:r>
                      <a:r>
                        <a:rPr lang="en-US" altLang="ko-KR" sz="1000" dirty="0" smtClean="0">
                          <a:effectLst/>
                        </a:rPr>
                        <a:t>, </a:t>
                      </a:r>
                      <a:r>
                        <a:rPr lang="en-US" altLang="ko-KR" sz="1000" dirty="0" err="1" smtClean="0">
                          <a:effectLst/>
                        </a:rPr>
                        <a:t>DIskPressure</a:t>
                      </a:r>
                      <a:r>
                        <a:rPr lang="en-US" altLang="ko-KR" sz="1000" dirty="0" smtClean="0">
                          <a:effectLst/>
                        </a:rPr>
                        <a:t>, </a:t>
                      </a:r>
                      <a:r>
                        <a:rPr lang="en-US" altLang="ko-KR" sz="1000" dirty="0" err="1" smtClean="0">
                          <a:effectLst/>
                        </a:rPr>
                        <a:t>OutofDisk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261474"/>
            <a:ext cx="7435467" cy="24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395536" y="1268760"/>
            <a:ext cx="7976271" cy="896660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Node Capacity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395536" y="1268760"/>
            <a:ext cx="7976271" cy="936104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전반적인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Cluster Node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용량 관리와 증설 시점 판단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Node Overcommit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관리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Pod QOS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에 따른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Node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부하 분산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&amp;Eviction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관리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(Guaranteed &gt; Burstable &gt;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Best-Effort)</a:t>
            </a:r>
            <a:endParaRPr kumimoji="1" lang="ko-KR" altLang="en-US" sz="1400" b="0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53152"/>
              </p:ext>
            </p:extLst>
          </p:nvPr>
        </p:nvGraphicFramePr>
        <p:xfrm>
          <a:off x="445149" y="2348880"/>
          <a:ext cx="8251568" cy="1614172"/>
        </p:xfrm>
        <a:graphic>
          <a:graphicData uri="http://schemas.openxmlformats.org/drawingml/2006/table">
            <a:tbl>
              <a:tblPr/>
              <a:tblGrid>
                <a:gridCol w="1011067"/>
                <a:gridCol w="3114717"/>
                <a:gridCol w="971494"/>
                <a:gridCol w="3154290"/>
              </a:tblGrid>
              <a:tr h="2200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rowSpan="6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</a:t>
                      </a:r>
                      <a:r>
                        <a:rPr lang="en-US" sz="1000" baseline="0" dirty="0" smtClean="0">
                          <a:effectLst/>
                        </a:rPr>
                        <a:t> Capacity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kube_node_status_capacity_cpu_cores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Node Capacity (CPU)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kube_node_status_capacity_memory_bytes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Node Capacity (Mem)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kube_node_status_capacity_pods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Node Capacity (Pod),</a:t>
                      </a:r>
                      <a:r>
                        <a:rPr lang="en-US" altLang="ko-KR" sz="1000" baseline="0" dirty="0" smtClean="0">
                          <a:effectLst/>
                        </a:rPr>
                        <a:t> Default 110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kube_node_status_allocatable_cpu_cores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Node </a:t>
                      </a:r>
                      <a:r>
                        <a:rPr lang="en-US" altLang="ko-KR" sz="1000" dirty="0" err="1" smtClean="0">
                          <a:effectLst/>
                        </a:rPr>
                        <a:t>Allocatable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(CPU)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kube_node_status_allocatable_memory_bytes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Node </a:t>
                      </a:r>
                      <a:r>
                        <a:rPr lang="en-US" altLang="ko-KR" sz="1000" dirty="0" err="1" smtClean="0">
                          <a:effectLst/>
                        </a:rPr>
                        <a:t>Allocatable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(Mem)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kube_node_status_allocatable_pods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Node </a:t>
                      </a:r>
                      <a:r>
                        <a:rPr lang="en-US" altLang="ko-KR" sz="1000" dirty="0" err="1" smtClean="0">
                          <a:effectLst/>
                        </a:rPr>
                        <a:t>Allocatable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(Pod)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02" y="4116051"/>
            <a:ext cx="8271795" cy="2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413101" y="1137416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378" y="777376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Pod/Container Summary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413101" y="1137416"/>
            <a:ext cx="7976271" cy="999924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Pod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배포에 따른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Node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위치 정보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분산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scheduling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상태 파악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Namespace, Node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별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Pod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추이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/Count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17" y="4964440"/>
            <a:ext cx="8490772" cy="17008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66219"/>
          <a:stretch/>
        </p:blipFill>
        <p:spPr>
          <a:xfrm>
            <a:off x="369264" y="3573016"/>
            <a:ext cx="8492001" cy="1247278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74064"/>
              </p:ext>
            </p:extLst>
          </p:nvPr>
        </p:nvGraphicFramePr>
        <p:xfrm>
          <a:off x="404661" y="2137340"/>
          <a:ext cx="8470628" cy="1305380"/>
        </p:xfrm>
        <a:graphic>
          <a:graphicData uri="http://schemas.openxmlformats.org/drawingml/2006/table">
            <a:tbl>
              <a:tblPr/>
              <a:tblGrid>
                <a:gridCol w="1037908"/>
                <a:gridCol w="3197406"/>
                <a:gridCol w="997285"/>
                <a:gridCol w="3238029"/>
              </a:tblGrid>
              <a:tr h="2200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Metric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Pod/Container</a:t>
                      </a:r>
                    </a:p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Info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kube_pod_info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 Info(Pod-name, namespace, Host-IP,</a:t>
                      </a:r>
                      <a:r>
                        <a:rPr lang="en-US" sz="1000" baseline="0" dirty="0" smtClean="0">
                          <a:effectLst/>
                        </a:rPr>
                        <a:t> Pod-IP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kube_pod_start_time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 </a:t>
                      </a:r>
                      <a:r>
                        <a:rPr lang="ko-KR" altLang="en-US" sz="1000" dirty="0" smtClean="0">
                          <a:effectLst/>
                        </a:rPr>
                        <a:t>시작 시간 </a:t>
                      </a:r>
                      <a:r>
                        <a:rPr lang="en-US" altLang="ko-KR" sz="1000" dirty="0" smtClean="0">
                          <a:effectLst/>
                        </a:rPr>
                        <a:t>(</a:t>
                      </a:r>
                      <a:r>
                        <a:rPr lang="en-US" altLang="ko-KR" sz="1000" dirty="0" err="1" smtClean="0">
                          <a:effectLst/>
                        </a:rPr>
                        <a:t>UnixTime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kube_pod_created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Container </a:t>
                      </a:r>
                      <a:r>
                        <a:rPr lang="ko-KR" altLang="en-US" sz="1000" dirty="0" smtClean="0">
                          <a:effectLst/>
                        </a:rPr>
                        <a:t>생성 시간</a:t>
                      </a:r>
                      <a:r>
                        <a:rPr lang="en-US" altLang="ko-KR" sz="1000" dirty="0" smtClean="0">
                          <a:effectLst/>
                        </a:rPr>
                        <a:t> (</a:t>
                      </a:r>
                      <a:r>
                        <a:rPr lang="en-US" altLang="ko-KR" sz="1000" dirty="0" err="1" smtClean="0">
                          <a:effectLst/>
                        </a:rPr>
                        <a:t>UnixTime</a:t>
                      </a:r>
                      <a:r>
                        <a:rPr lang="en-US" altLang="ko-KR" sz="1000" dirty="0" smtClean="0">
                          <a:effectLst/>
                        </a:rPr>
                        <a:t>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kube_pod_container_info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Container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Info(Container-name, Pod-name,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namespace, image, image-id, container-id)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30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413101" y="1137416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378" y="777376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Pod/Container Summary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413101" y="1137416"/>
            <a:ext cx="7976271" cy="995440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Container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별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Resource Current/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Reqeust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/Limit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비교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200" b="0" kern="0" dirty="0" smtClean="0">
                <a:solidFill>
                  <a:srgbClr val="000000"/>
                </a:solidFill>
                <a:latin typeface="+mn-ea"/>
              </a:rPr>
              <a:t>QOS </a:t>
            </a:r>
            <a:r>
              <a:rPr kumimoji="1" lang="ko-KR" altLang="en-US" sz="1200" b="0" kern="0" dirty="0" smtClean="0">
                <a:solidFill>
                  <a:srgbClr val="000000"/>
                </a:solidFill>
                <a:latin typeface="+mn-ea"/>
              </a:rPr>
              <a:t>설정 파악 </a:t>
            </a:r>
            <a:r>
              <a:rPr kumimoji="1" lang="en-US" altLang="ko-KR" sz="1200" b="0" kern="0" dirty="0">
                <a:solidFill>
                  <a:srgbClr val="000000"/>
                </a:solidFill>
                <a:latin typeface="+mn-ea"/>
              </a:rPr>
              <a:t>(Guaranteed &gt; Burstable &gt; Best-Effort</a:t>
            </a:r>
            <a:r>
              <a:rPr kumimoji="1" lang="en-US" altLang="ko-KR" sz="1200" b="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200" b="0" kern="0" dirty="0" smtClean="0">
                <a:solidFill>
                  <a:srgbClr val="000000"/>
                </a:solidFill>
                <a:latin typeface="+mn-ea"/>
              </a:rPr>
              <a:t>Replica</a:t>
            </a:r>
            <a:r>
              <a:rPr kumimoji="1" lang="ko-KR" altLang="en-US" sz="12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200" b="0" kern="0" dirty="0" smtClean="0">
                <a:solidFill>
                  <a:srgbClr val="000000"/>
                </a:solidFill>
                <a:latin typeface="+mn-ea"/>
              </a:rPr>
              <a:t>count </a:t>
            </a:r>
            <a:r>
              <a:rPr kumimoji="1" lang="ko-KR" altLang="en-US" sz="1200" b="0" kern="0" dirty="0" smtClean="0">
                <a:solidFill>
                  <a:srgbClr val="000000"/>
                </a:solidFill>
                <a:latin typeface="+mn-ea"/>
              </a:rPr>
              <a:t>조정 또는 </a:t>
            </a:r>
            <a:r>
              <a:rPr kumimoji="1" lang="en-US" altLang="ko-KR" sz="1200" b="0" kern="0" dirty="0" smtClean="0">
                <a:solidFill>
                  <a:srgbClr val="000000"/>
                </a:solidFill>
                <a:latin typeface="+mn-ea"/>
              </a:rPr>
              <a:t>HPA, VPA </a:t>
            </a:r>
            <a:r>
              <a:rPr kumimoji="1" lang="ko-KR" altLang="en-US" sz="1200" b="0" kern="0" dirty="0" smtClean="0">
                <a:solidFill>
                  <a:srgbClr val="000000"/>
                </a:solidFill>
                <a:latin typeface="+mn-ea"/>
              </a:rPr>
              <a:t>참조</a:t>
            </a:r>
            <a:endParaRPr kumimoji="1" lang="en-US" altLang="ko-KR" sz="1200" b="0" kern="0" dirty="0" smtClean="0">
              <a:solidFill>
                <a:srgbClr val="000000"/>
              </a:solidFill>
              <a:latin typeface="+mn-ea"/>
            </a:endParaRP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endParaRPr kumimoji="1" lang="ko-KR" altLang="en-US" sz="1200" b="0" kern="0" dirty="0">
              <a:solidFill>
                <a:srgbClr val="000000"/>
              </a:solidFill>
              <a:latin typeface="+mn-ea"/>
            </a:endParaRP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endParaRPr kumimoji="1" lang="en-US" altLang="ko-KR" sz="1200" b="0" kern="0" dirty="0" smtClean="0">
              <a:solidFill>
                <a:srgbClr val="000000"/>
              </a:solidFill>
              <a:latin typeface="+mn-ea"/>
            </a:endParaRP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endParaRPr kumimoji="1" lang="ko-KR" altLang="en-US" sz="1200" b="0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12073"/>
              </p:ext>
            </p:extLst>
          </p:nvPr>
        </p:nvGraphicFramePr>
        <p:xfrm>
          <a:off x="336686" y="2059996"/>
          <a:ext cx="8470628" cy="1152980"/>
        </p:xfrm>
        <a:graphic>
          <a:graphicData uri="http://schemas.openxmlformats.org/drawingml/2006/table">
            <a:tbl>
              <a:tblPr/>
              <a:tblGrid>
                <a:gridCol w="1037908"/>
                <a:gridCol w="3197406"/>
                <a:gridCol w="997285"/>
                <a:gridCol w="3238029"/>
              </a:tblGrid>
              <a:tr h="2200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Metric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Pod/Container</a:t>
                      </a:r>
                    </a:p>
                    <a:p>
                      <a:pPr algn="l"/>
                      <a:r>
                        <a:rPr lang="en-US" sz="1000" baseline="0" dirty="0" smtClean="0">
                          <a:effectLst/>
                        </a:rPr>
                        <a:t>Resource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kube_pod_container</a:t>
                      </a:r>
                      <a:r>
                        <a:rPr lang="en-US" sz="1000" baseline="0" dirty="0" err="1" smtClean="0">
                          <a:effectLst/>
                        </a:rPr>
                        <a:t>_resource_request_cpu_cores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Container</a:t>
                      </a:r>
                      <a:r>
                        <a:rPr lang="en-US" sz="1000" baseline="0" dirty="0" smtClean="0">
                          <a:effectLst/>
                        </a:rPr>
                        <a:t> Request CPU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kube_pod_container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_resource_request_memory_bytes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Container</a:t>
                      </a:r>
                      <a:r>
                        <a:rPr lang="en-US" altLang="ko-KR" sz="1000" baseline="0" dirty="0" smtClean="0">
                          <a:effectLst/>
                        </a:rPr>
                        <a:t> Request Mem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kube_pod_container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_resource_limits_cpu_cores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Container</a:t>
                      </a:r>
                      <a:r>
                        <a:rPr lang="en-US" altLang="ko-KR" sz="1000" baseline="0" dirty="0" smtClean="0">
                          <a:effectLst/>
                        </a:rPr>
                        <a:t> Limit CPU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0054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kube_pod_container</a:t>
                      </a:r>
                      <a:r>
                        <a:rPr lang="en-US" altLang="ko-KR" sz="1000" baseline="0" dirty="0" err="1" smtClean="0">
                          <a:effectLst/>
                        </a:rPr>
                        <a:t>_resource_limits_memory_bytes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Container</a:t>
                      </a:r>
                      <a:r>
                        <a:rPr lang="en-US" altLang="ko-KR" sz="1000" baseline="0" dirty="0" smtClean="0">
                          <a:effectLst/>
                        </a:rPr>
                        <a:t> Limit Mem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6" y="3198186"/>
            <a:ext cx="8470628" cy="1236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86" y="4437112"/>
            <a:ext cx="8470628" cy="11497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86" y="5661248"/>
            <a:ext cx="8470628" cy="1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413101" y="1137416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378" y="77737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Pod, Container Condition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413101" y="1137416"/>
            <a:ext cx="7976271" cy="449321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Pod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Restart,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Pod Status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Phase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상태 모니터링 지표</a:t>
            </a: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74538"/>
              </p:ext>
            </p:extLst>
          </p:nvPr>
        </p:nvGraphicFramePr>
        <p:xfrm>
          <a:off x="360629" y="1620109"/>
          <a:ext cx="8387835" cy="2326042"/>
        </p:xfrm>
        <a:graphic>
          <a:graphicData uri="http://schemas.openxmlformats.org/drawingml/2006/table">
            <a:tbl>
              <a:tblPr/>
              <a:tblGrid>
                <a:gridCol w="1027764"/>
                <a:gridCol w="3166154"/>
                <a:gridCol w="987537"/>
                <a:gridCol w="3206380"/>
              </a:tblGrid>
              <a:tr h="1669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151">
                <a:tc rowSpan="6"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Condition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kube_pod_status_phase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</a:t>
                      </a:r>
                      <a:r>
                        <a:rPr lang="en-US" sz="1000" baseline="0" dirty="0" smtClean="0">
                          <a:effectLst/>
                        </a:rPr>
                        <a:t> Lifecycle </a:t>
                      </a:r>
                      <a:r>
                        <a:rPr lang="ko-KR" altLang="en-US" sz="1000" baseline="0" dirty="0" smtClean="0">
                          <a:effectLst/>
                        </a:rPr>
                        <a:t>상태</a:t>
                      </a:r>
                      <a:endParaRPr lang="en-US" altLang="ko-KR" sz="1000" baseline="0" dirty="0" smtClean="0">
                        <a:effectLst/>
                      </a:endParaRPr>
                    </a:p>
                    <a:p>
                      <a:pPr algn="l"/>
                      <a:r>
                        <a:rPr lang="en-US" altLang="ko-KR" sz="1000" baseline="0" dirty="0" smtClean="0">
                          <a:effectLst/>
                        </a:rPr>
                        <a:t>&lt;Pending, Running, Succeeded, Failed, Unknown&gt;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kube_pod_container_status_restart_total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 Restart Count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kube_pod_status_ready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Pod Condition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상태 </a:t>
                      </a:r>
                      <a:r>
                        <a:rPr lang="en-US" altLang="ko-KR" sz="1000" baseline="0" dirty="0" smtClean="0">
                          <a:effectLst/>
                        </a:rPr>
                        <a:t>(true, false, Unknown)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kube_pod_status_scheduled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Pod Scheduling</a:t>
                      </a:r>
                      <a:r>
                        <a:rPr lang="en-US" altLang="ko-KR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상태 </a:t>
                      </a:r>
                      <a:r>
                        <a:rPr lang="en-US" altLang="ko-KR" sz="1000" baseline="0" dirty="0" smtClean="0">
                          <a:effectLst/>
                        </a:rPr>
                        <a:t>(true, false, Unknown)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kube_pod_container_status_waiting_reason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Container waiting status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&lt;</a:t>
                      </a:r>
                      <a:r>
                        <a:rPr lang="en-US" sz="1000" dirty="0" err="1" smtClean="0">
                          <a:effectLst/>
                        </a:rPr>
                        <a:t>ContainerCreating|CrashLoopBackOff|ErrImagePull</a:t>
                      </a:r>
                      <a:r>
                        <a:rPr lang="en-US" sz="1000" dirty="0" smtClean="0">
                          <a:effectLst/>
                        </a:rPr>
                        <a:t> | </a:t>
                      </a:r>
                      <a:r>
                        <a:rPr lang="en-US" sz="1000" dirty="0" err="1" smtClean="0">
                          <a:effectLst/>
                        </a:rPr>
                        <a:t>ImagePullBackOff</a:t>
                      </a:r>
                      <a:r>
                        <a:rPr lang="en-US" sz="1000" dirty="0" smtClean="0">
                          <a:effectLst/>
                        </a:rPr>
                        <a:t>&gt;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kube_pod_container_status_terminated_reason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Container terminated status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effectLst/>
                        </a:rPr>
                        <a:t>&lt;</a:t>
                      </a:r>
                      <a:r>
                        <a:rPr lang="en-US" sz="1000" dirty="0" err="1" smtClean="0">
                          <a:effectLst/>
                        </a:rPr>
                        <a:t>OOMKilled|Error|Completed|ContainerCannotRun</a:t>
                      </a:r>
                      <a:r>
                        <a:rPr lang="en-US" sz="1000" dirty="0" smtClean="0">
                          <a:effectLst/>
                        </a:rPr>
                        <a:t>&gt;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29" y="4080006"/>
            <a:ext cx="8459843" cy="13885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63" y="5540605"/>
            <a:ext cx="8453609" cy="12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6172"/>
            <a:ext cx="6912768" cy="1506964"/>
          </a:xfrm>
          <a:prstGeom prst="rect">
            <a:avLst/>
          </a:prstGeom>
        </p:spPr>
      </p:pic>
      <p:sp>
        <p:nvSpPr>
          <p:cNvPr id="22" name="텍스트 개체 틀 2"/>
          <p:cNvSpPr txBox="1">
            <a:spLocks/>
          </p:cNvSpPr>
          <p:nvPr/>
        </p:nvSpPr>
        <p:spPr>
          <a:xfrm>
            <a:off x="413101" y="1137416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378" y="777376"/>
            <a:ext cx="5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APIServer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Request &amp;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Latency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모니터링 설정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텍스트 개체 틀 2"/>
          <p:cNvSpPr txBox="1">
            <a:spLocks/>
          </p:cNvSpPr>
          <p:nvPr/>
        </p:nvSpPr>
        <p:spPr>
          <a:xfrm>
            <a:off x="413101" y="1137416"/>
            <a:ext cx="7976271" cy="624739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err="1" smtClean="0">
                <a:solidFill>
                  <a:srgbClr val="000000"/>
                </a:solidFill>
                <a:latin typeface="+mn-ea"/>
              </a:rPr>
              <a:t>APIServer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 Latency 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HTTP Response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code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5xx </a:t>
            </a: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비율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98909"/>
              </p:ext>
            </p:extLst>
          </p:nvPr>
        </p:nvGraphicFramePr>
        <p:xfrm>
          <a:off x="360629" y="1762155"/>
          <a:ext cx="8387835" cy="1306805"/>
        </p:xfrm>
        <a:graphic>
          <a:graphicData uri="http://schemas.openxmlformats.org/drawingml/2006/table">
            <a:tbl>
              <a:tblPr/>
              <a:tblGrid>
                <a:gridCol w="1027764"/>
                <a:gridCol w="3166154"/>
                <a:gridCol w="987537"/>
                <a:gridCol w="3206380"/>
              </a:tblGrid>
              <a:tr h="1669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151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Apiserver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apiserver_request_count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APIServer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</a:rPr>
                        <a:t>Request</a:t>
                      </a:r>
                      <a:r>
                        <a:rPr lang="ko-KR" altLang="en-US" sz="1000" baseline="0" dirty="0" smtClean="0">
                          <a:effectLst/>
                        </a:rPr>
                        <a:t> 요청 수</a:t>
                      </a:r>
                      <a:endParaRPr lang="en-US" altLang="ko-KR" sz="1000" baseline="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apiserver_request_latencies_sum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API</a:t>
                      </a:r>
                      <a:r>
                        <a:rPr lang="en-US" sz="1000" baseline="0" dirty="0" smtClean="0">
                          <a:effectLst/>
                        </a:rPr>
                        <a:t> </a:t>
                      </a:r>
                      <a:r>
                        <a:rPr lang="ko-KR" altLang="en-US" sz="1000" baseline="0" dirty="0" smtClean="0">
                          <a:effectLst/>
                        </a:rPr>
                        <a:t>작업의 총 지연 시간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apiserver_request_latencies_count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Gauge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API</a:t>
                      </a:r>
                      <a:r>
                        <a:rPr lang="ko-KR" altLang="en-US" sz="1000" baseline="0" dirty="0" smtClean="0">
                          <a:effectLst/>
                        </a:rPr>
                        <a:t> 대한 요청 수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apiserver_request_latencies_bucket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Histogram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Latencies</a:t>
                      </a:r>
                      <a:r>
                        <a:rPr lang="en-US" sz="1000" baseline="0" dirty="0" smtClean="0">
                          <a:effectLst/>
                        </a:rPr>
                        <a:t> bucket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836" y="4730348"/>
            <a:ext cx="2952328" cy="20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918334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Core Metrics: </a:t>
            </a:r>
            <a:r>
              <a:rPr lang="en-US" altLang="ko-KR" sz="2400" b="1" dirty="0" err="1" smtClean="0">
                <a:solidFill>
                  <a:prstClr val="black"/>
                </a:solidFill>
              </a:rPr>
              <a:t>kubernetes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metric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413101" y="1137416"/>
            <a:ext cx="7976271" cy="151747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altLang="ko-KR" sz="1400" b="0" kern="0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378" y="777376"/>
            <a:ext cx="550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kubelet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metric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모니터링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텍스트 개체 틀 2"/>
          <p:cNvSpPr txBox="1">
            <a:spLocks/>
          </p:cNvSpPr>
          <p:nvPr/>
        </p:nvSpPr>
        <p:spPr>
          <a:xfrm>
            <a:off x="413101" y="1137416"/>
            <a:ext cx="7976271" cy="624739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Pod from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pending to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running Latency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Node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별 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Pod/Container Create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Rate</a:t>
            </a: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95909"/>
              </p:ext>
            </p:extLst>
          </p:nvPr>
        </p:nvGraphicFramePr>
        <p:xfrm>
          <a:off x="360629" y="1762155"/>
          <a:ext cx="8387835" cy="1306805"/>
        </p:xfrm>
        <a:graphic>
          <a:graphicData uri="http://schemas.openxmlformats.org/drawingml/2006/table">
            <a:tbl>
              <a:tblPr/>
              <a:tblGrid>
                <a:gridCol w="1027764"/>
                <a:gridCol w="3166154"/>
                <a:gridCol w="987537"/>
                <a:gridCol w="3206380"/>
              </a:tblGrid>
              <a:tr h="1669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dirty="0" smtClean="0">
                          <a:effectLst/>
                        </a:rPr>
                        <a:t>구분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Metric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 smtClean="0">
                          <a:effectLst/>
                        </a:rPr>
                        <a:t>Type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Description</a:t>
                      </a: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151">
                <a:tc rowSpan="4"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kubelet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kubelet_running_pod_count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>
                          <a:effectLst/>
                        </a:rPr>
                        <a:t>kubelet</a:t>
                      </a:r>
                      <a:r>
                        <a:rPr lang="en-US" sz="1000" baseline="0" dirty="0" smtClean="0">
                          <a:effectLst/>
                        </a:rPr>
                        <a:t> running Pod</a:t>
                      </a:r>
                      <a:endParaRPr lang="en-US" altLang="ko-KR" sz="1000" baseline="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kubelet_running_container_count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kubelet</a:t>
                      </a:r>
                      <a:r>
                        <a:rPr lang="en-US" altLang="ko-KR" sz="1000" baseline="0" dirty="0" smtClean="0">
                          <a:effectLst/>
                        </a:rPr>
                        <a:t> running Container</a:t>
                      </a:r>
                      <a:endParaRPr lang="en-US" altLang="ko-KR" sz="1000" baseline="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kubelet_pod_start_latency_microseconds_sum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aseline="0" dirty="0" err="1" smtClean="0">
                          <a:effectLst/>
                        </a:rPr>
                        <a:t>kubelet</a:t>
                      </a:r>
                      <a:r>
                        <a:rPr lang="en-US" sz="1000" baseline="0" dirty="0" smtClean="0">
                          <a:effectLst/>
                        </a:rPr>
                        <a:t> Pod </a:t>
                      </a:r>
                      <a:r>
                        <a:rPr lang="ko-KR" altLang="en-US" sz="1000" baseline="0" dirty="0" smtClean="0">
                          <a:effectLst/>
                        </a:rPr>
                        <a:t>기동 횟수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686">
                <a:tc vMerge="1">
                  <a:txBody>
                    <a:bodyPr/>
                    <a:lstStyle/>
                    <a:p>
                      <a:pPr algn="l"/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effectLst/>
                        </a:rPr>
                        <a:t>kubelet_pod_start_latency_microseconds_count</a:t>
                      </a:r>
                      <a:endParaRPr lang="en-US" altLang="ko-KR" sz="1000" dirty="0" smtClean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effectLst/>
                        </a:rPr>
                        <a:t>Counter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 smtClean="0">
                          <a:effectLst/>
                        </a:rPr>
                        <a:t>kubelet</a:t>
                      </a:r>
                      <a:r>
                        <a:rPr lang="ko-KR" altLang="en-US" sz="1000" baseline="0" dirty="0" smtClean="0">
                          <a:effectLst/>
                        </a:rPr>
                        <a:t> </a:t>
                      </a:r>
                      <a:r>
                        <a:rPr lang="en-US" altLang="ko-KR" sz="1000" baseline="0" dirty="0" smtClean="0">
                          <a:effectLst/>
                        </a:rPr>
                        <a:t>Pod</a:t>
                      </a:r>
                      <a:r>
                        <a:rPr lang="ko-KR" altLang="en-US" sz="1000" baseline="0" dirty="0" smtClean="0">
                          <a:effectLst/>
                        </a:rPr>
                        <a:t> 기동 시 </a:t>
                      </a:r>
                      <a:r>
                        <a:rPr lang="en-US" altLang="ko-KR" sz="1000" baseline="0" dirty="0" smtClean="0">
                          <a:effectLst/>
                        </a:rPr>
                        <a:t>latency </a:t>
                      </a:r>
                      <a:r>
                        <a:rPr lang="ko-KR" altLang="en-US" sz="1000" baseline="0" dirty="0" smtClean="0">
                          <a:effectLst/>
                        </a:rPr>
                        <a:t>합계</a:t>
                      </a:r>
                      <a:endParaRPr lang="en-US" sz="1000" dirty="0">
                        <a:effectLst/>
                      </a:endParaRPr>
                    </a:p>
                  </a:txBody>
                  <a:tcPr marL="39098" marR="39098" marT="39098" marB="39098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431679"/>
            <a:ext cx="8403084" cy="10801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5668501"/>
            <a:ext cx="8403084" cy="10848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06" y="3212976"/>
            <a:ext cx="8385606" cy="11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Kubernetes Auto Scaler </a:t>
            </a:r>
            <a:br>
              <a:rPr lang="en-US" altLang="ko-KR" sz="4000" dirty="0"/>
            </a:br>
            <a:r>
              <a:rPr lang="en-US" altLang="ko-KR" sz="4000" dirty="0" err="1" smtClean="0"/>
              <a:t>Istio</a:t>
            </a:r>
            <a:r>
              <a:rPr lang="en-US" altLang="ko-KR" sz="4000" dirty="0" smtClean="0"/>
              <a:t> </a:t>
            </a:r>
            <a:r>
              <a:rPr lang="en-US" altLang="ko-KR" sz="4000" dirty="0"/>
              <a:t>+ Prometheus</a:t>
            </a:r>
          </a:p>
        </p:txBody>
      </p:sp>
    </p:spTree>
    <p:extLst>
      <p:ext uri="{BB962C8B-B14F-4D97-AF65-F5344CB8AC3E}">
        <p14:creationId xmlns:p14="http://schemas.microsoft.com/office/powerpoint/2010/main" val="17673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What is Prometheus?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30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746447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Kubernetes Auto Scaler (Horizon Pod </a:t>
            </a:r>
            <a:r>
              <a:rPr lang="en-US" altLang="ko-KR" sz="2400" b="1" dirty="0" err="1">
                <a:solidFill>
                  <a:prstClr val="black"/>
                </a:solidFill>
              </a:rPr>
              <a:t>Autoscaler</a:t>
            </a:r>
            <a:r>
              <a:rPr lang="en-US" altLang="ko-KR" sz="2400" b="1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467544" y="1406833"/>
            <a:ext cx="7976271" cy="792088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err="1">
                <a:latin typeface="+mn-ea"/>
              </a:rPr>
              <a:t>Heapster</a:t>
            </a:r>
            <a:r>
              <a:rPr lang="en-US" altLang="ko-KR" sz="1400" b="0" dirty="0">
                <a:latin typeface="+mn-ea"/>
              </a:rPr>
              <a:t> Collect </a:t>
            </a:r>
            <a:r>
              <a:rPr lang="en-US" altLang="ko-KR" sz="1400" b="0" dirty="0" err="1">
                <a:latin typeface="+mn-ea"/>
              </a:rPr>
              <a:t>cAdvisor</a:t>
            </a:r>
            <a:r>
              <a:rPr lang="en-US" altLang="ko-KR" sz="1400" b="0" dirty="0">
                <a:latin typeface="+mn-ea"/>
              </a:rPr>
              <a:t> Metric (CPU, Memory, File system, Network)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Only Support HPA v1 Pod CPU </a:t>
            </a:r>
            <a:r>
              <a:rPr lang="en-US" altLang="ko-KR" sz="1400" b="0" dirty="0" smtClean="0">
                <a:latin typeface="+mn-ea"/>
              </a:rPr>
              <a:t>Utilization</a:t>
            </a:r>
            <a:endParaRPr lang="en-US" altLang="ko-KR" sz="1400" b="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384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3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defRPr/>
            </a:pPr>
            <a:r>
              <a:rPr lang="en-US" altLang="ko-KR" dirty="0" err="1"/>
              <a:t>Heapster</a:t>
            </a:r>
            <a:r>
              <a:rPr lang="en-US" altLang="ko-KR" dirty="0"/>
              <a:t> </a:t>
            </a:r>
            <a:r>
              <a:rPr lang="en-US" altLang="ko-KR" dirty="0" smtClean="0"/>
              <a:t>is DEPRECATED k8s 1.11 </a:t>
            </a:r>
            <a:endParaRPr lang="en-US" altLang="ko-KR" dirty="0"/>
          </a:p>
        </p:txBody>
      </p:sp>
      <p:pic>
        <p:nvPicPr>
          <p:cNvPr id="7" name="Picture 4" descr="kubernetes heapste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419" y="2492896"/>
            <a:ext cx="4680520" cy="37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5751703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Metric Server - successor of </a:t>
            </a:r>
            <a:r>
              <a:rPr lang="en-US" altLang="ko-KR" sz="2400" b="1" dirty="0" err="1">
                <a:solidFill>
                  <a:prstClr val="black"/>
                </a:solidFill>
              </a:rPr>
              <a:t>Heapster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467544" y="1406832"/>
            <a:ext cx="7976271" cy="1446104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Using memory-efficient API (</a:t>
            </a:r>
            <a:r>
              <a:rPr lang="en-US" altLang="ko-KR" sz="1400" b="0" dirty="0" err="1">
                <a:latin typeface="+mn-ea"/>
              </a:rPr>
              <a:t>kubernetes.summary_api</a:t>
            </a:r>
            <a:r>
              <a:rPr lang="en-US" altLang="ko-KR" sz="1400" b="0" dirty="0">
                <a:latin typeface="+mn-ea"/>
              </a:rPr>
              <a:t>)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HPA v2 with Metric Server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smtClean="0">
                <a:latin typeface="+mn-ea"/>
              </a:rPr>
              <a:t>Support Pod CPU/Memory </a:t>
            </a:r>
            <a:r>
              <a:rPr lang="en-US" altLang="ko-KR" sz="1400" b="0" dirty="0">
                <a:latin typeface="+mn-ea"/>
              </a:rPr>
              <a:t>Utilization</a:t>
            </a:r>
            <a:endParaRPr lang="en-US" altLang="ko-KR" sz="1400" b="0" dirty="0" smtClean="0"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smtClean="0">
                <a:latin typeface="+mn-ea"/>
              </a:rPr>
              <a:t>metrics.k8s.io/v1beta1</a:t>
            </a:r>
            <a:endParaRPr lang="en-US" altLang="ko-KR" sz="1400" b="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444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3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defRPr/>
            </a:pPr>
            <a:r>
              <a:rPr lang="en-US" altLang="ko-KR" dirty="0"/>
              <a:t>Collect Cluster </a:t>
            </a:r>
            <a:r>
              <a:rPr lang="en-US" altLang="ko-KR" dirty="0" smtClean="0"/>
              <a:t>Resource – (</a:t>
            </a:r>
            <a:r>
              <a:rPr lang="en-US" altLang="ko-KR" dirty="0"/>
              <a:t>Node, Pod)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006145"/>
            <a:ext cx="6796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$ </a:t>
            </a:r>
            <a:r>
              <a:rPr kumimoji="1" lang="en-US" altLang="ko-KR" dirty="0" err="1">
                <a:latin typeface="Arial Unicode MS" pitchFamily="50" charset="-127"/>
                <a:ea typeface="SFMono-Regular"/>
                <a:cs typeface="굴림" pitchFamily="50" charset="-127"/>
              </a:rPr>
              <a:t>kubectl</a:t>
            </a:r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 get --raw "/</a:t>
            </a:r>
            <a:r>
              <a:rPr kumimoji="1" lang="en-US" altLang="ko-KR" dirty="0" err="1">
                <a:latin typeface="Arial Unicode MS" pitchFamily="50" charset="-127"/>
                <a:ea typeface="SFMono-Regular"/>
                <a:cs typeface="굴림" pitchFamily="50" charset="-127"/>
              </a:rPr>
              <a:t>apis</a:t>
            </a:r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/metrics.k8s.io/v1beta1/nodes" | </a:t>
            </a:r>
            <a:r>
              <a:rPr kumimoji="1" lang="en-US" altLang="ko-KR" dirty="0" err="1">
                <a:latin typeface="Arial Unicode MS" pitchFamily="50" charset="-127"/>
                <a:ea typeface="SFMono-Regular"/>
                <a:cs typeface="굴림" pitchFamily="50" charset="-127"/>
              </a:rPr>
              <a:t>jq</a:t>
            </a:r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 .</a:t>
            </a:r>
          </a:p>
          <a:p>
            <a:endParaRPr kumimoji="1" lang="en-US" altLang="ko-KR" dirty="0">
              <a:latin typeface="Arial Unicode MS" pitchFamily="50" charset="-127"/>
              <a:ea typeface="SFMono-Regular"/>
              <a:cs typeface="굴림" pitchFamily="50" charset="-127"/>
            </a:endParaRPr>
          </a:p>
          <a:p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$ </a:t>
            </a:r>
            <a:r>
              <a:rPr kumimoji="1" lang="en-US" altLang="ko-KR" dirty="0" err="1">
                <a:latin typeface="Arial Unicode MS" pitchFamily="50" charset="-127"/>
                <a:ea typeface="SFMono-Regular"/>
                <a:cs typeface="굴림" pitchFamily="50" charset="-127"/>
              </a:rPr>
              <a:t>kubectl</a:t>
            </a:r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 get --raw "/</a:t>
            </a:r>
            <a:r>
              <a:rPr kumimoji="1" lang="en-US" altLang="ko-KR" dirty="0" err="1">
                <a:latin typeface="Arial Unicode MS" pitchFamily="50" charset="-127"/>
                <a:ea typeface="SFMono-Regular"/>
                <a:cs typeface="굴림" pitchFamily="50" charset="-127"/>
              </a:rPr>
              <a:t>apis</a:t>
            </a:r>
            <a:r>
              <a:rPr kumimoji="1" lang="en-US" altLang="ko-KR" dirty="0">
                <a:latin typeface="Arial Unicode MS" pitchFamily="50" charset="-127"/>
                <a:ea typeface="SFMono-Regular"/>
                <a:cs typeface="굴림" pitchFamily="50" charset="-127"/>
              </a:rPr>
              <a:t>/metrics.k8s.io/v1beta1/pods" </a:t>
            </a:r>
            <a:r>
              <a:rPr lang="en-US" altLang="ko-KR" dirty="0"/>
              <a:t>| </a:t>
            </a:r>
            <a:r>
              <a:rPr lang="en-US" altLang="ko-KR" dirty="0" err="1"/>
              <a:t>jq</a:t>
            </a:r>
            <a:r>
              <a:rPr lang="en-US" altLang="ko-KR" dirty="0"/>
              <a:t> 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0" y="4213301"/>
            <a:ext cx="4220167" cy="22961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18" y="4221088"/>
            <a:ext cx="4499992" cy="22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61915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Custom Metrics Adapter for Prometheus</a:t>
            </a: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467544" y="1406831"/>
            <a:ext cx="7976271" cy="1105711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Need to Custom Metrics API Server </a:t>
            </a:r>
            <a:r>
              <a:rPr lang="en-US" altLang="ko-KR" sz="1400" b="0" dirty="0" smtClean="0">
                <a:latin typeface="+mn-ea"/>
              </a:rPr>
              <a:t>(adaptor) </a:t>
            </a:r>
            <a:r>
              <a:rPr lang="ko-KR" altLang="en-US" sz="1400" b="0" dirty="0" smtClean="0">
                <a:latin typeface="+mn-ea"/>
              </a:rPr>
              <a:t> </a:t>
            </a:r>
            <a:endParaRPr lang="en-US" altLang="ko-KR" sz="1400" b="0" dirty="0"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latin typeface="+mn-ea"/>
              </a:rPr>
              <a:t>HPA V2 </a:t>
            </a:r>
            <a:r>
              <a:rPr lang="en-US" altLang="ko-KR" sz="1400" b="0" dirty="0" smtClean="0">
                <a:latin typeface="+mn-ea"/>
              </a:rPr>
              <a:t>API</a:t>
            </a:r>
            <a:r>
              <a:rPr lang="ko-KR" altLang="en-US" sz="1400" b="0" dirty="0" smtClean="0">
                <a:latin typeface="+mn-ea"/>
              </a:rPr>
              <a:t>를 통해 </a:t>
            </a:r>
            <a:r>
              <a:rPr lang="en-US" altLang="ko-KR" sz="1400" b="0" dirty="0" smtClean="0">
                <a:latin typeface="+mn-ea"/>
              </a:rPr>
              <a:t>Custom Metrics</a:t>
            </a:r>
            <a:r>
              <a:rPr lang="ko-KR" altLang="en-US" sz="1400" b="0" dirty="0" smtClean="0">
                <a:latin typeface="+mn-ea"/>
              </a:rPr>
              <a:t> 기반의 </a:t>
            </a:r>
            <a:r>
              <a:rPr lang="en-US" altLang="ko-KR" sz="1400" b="0" dirty="0" smtClean="0">
                <a:latin typeface="+mn-ea"/>
              </a:rPr>
              <a:t>HPA</a:t>
            </a:r>
            <a:r>
              <a:rPr lang="ko-KR" altLang="en-US" sz="1400" b="0" dirty="0" smtClean="0">
                <a:latin typeface="+mn-ea"/>
              </a:rPr>
              <a:t> 적용 가능</a:t>
            </a:r>
            <a:endParaRPr lang="en-US" altLang="ko-KR" sz="1400" b="0" dirty="0" smtClean="0"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err="1" smtClean="0">
                <a:latin typeface="+mn-ea"/>
              </a:rPr>
              <a:t>prometheus</a:t>
            </a:r>
            <a:r>
              <a:rPr lang="en-US" altLang="ko-KR" sz="1400" b="0" dirty="0" smtClean="0">
                <a:latin typeface="+mn-ea"/>
              </a:rPr>
              <a:t>-</a:t>
            </a:r>
            <a:r>
              <a:rPr lang="en-US" altLang="ko-KR" sz="1400" b="0" dirty="0" err="1" smtClean="0">
                <a:latin typeface="+mn-ea"/>
              </a:rPr>
              <a:t>hpa</a:t>
            </a:r>
            <a:r>
              <a:rPr lang="en-US" altLang="ko-KR" sz="1400" b="0" dirty="0" smtClean="0">
                <a:latin typeface="+mn-ea"/>
              </a:rPr>
              <a:t>-adapter</a:t>
            </a:r>
          </a:p>
          <a:p>
            <a:pPr marL="565594" lvl="1" indent="-17145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lang="en-US" altLang="ko-KR" sz="1200" b="0" dirty="0">
                <a:latin typeface="+mn-ea"/>
                <a:hlinkClick r:id="rId4"/>
              </a:rPr>
              <a:t>https://</a:t>
            </a:r>
            <a:r>
              <a:rPr lang="en-US" altLang="ko-KR" sz="1200" b="0" dirty="0" smtClean="0">
                <a:latin typeface="+mn-ea"/>
                <a:hlinkClick r:id="rId4"/>
              </a:rPr>
              <a:t>github.com/DirectXMan12/k8s-prometheus-adapter</a:t>
            </a:r>
            <a:r>
              <a:rPr lang="en-US" altLang="ko-KR" sz="1200" b="0" dirty="0" smtClean="0">
                <a:latin typeface="+mn-ea"/>
              </a:rPr>
              <a:t>  </a:t>
            </a:r>
            <a:endParaRPr lang="en-US" altLang="ko-KR" sz="1200" b="0" dirty="0">
              <a:latin typeface="+mn-ea"/>
            </a:endParaRPr>
          </a:p>
          <a:p>
            <a:pPr marL="528963" lvl="1" indent="-134819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US" altLang="ko-KR" sz="1200" b="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484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3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defRPr/>
            </a:pPr>
            <a:r>
              <a:rPr lang="en-US" altLang="ko-KR" dirty="0" smtClean="0"/>
              <a:t>Custom </a:t>
            </a:r>
            <a:r>
              <a:rPr lang="en-US" altLang="ko-KR" dirty="0"/>
              <a:t>Metrics </a:t>
            </a:r>
            <a:r>
              <a:rPr lang="en-US" altLang="ko-KR" dirty="0" smtClean="0"/>
              <a:t>API Support </a:t>
            </a:r>
            <a:r>
              <a:rPr lang="en-US" altLang="ko-KR" dirty="0"/>
              <a:t>Kubernetes </a:t>
            </a:r>
            <a:r>
              <a:rPr lang="en-US" altLang="ko-KR" dirty="0" smtClean="0"/>
              <a:t>1.6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3923928" y="2780928"/>
            <a:ext cx="4968552" cy="10801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err="1"/>
              <a:t>container_</a:t>
            </a:r>
            <a:r>
              <a:rPr lang="en-US" altLang="ko-KR" sz="1000" dirty="0" err="1">
                <a:solidFill>
                  <a:srgbClr val="FF0000"/>
                </a:solidFill>
              </a:rPr>
              <a:t>cpu_usage_seconds</a:t>
            </a:r>
            <a:r>
              <a:rPr lang="en-US" altLang="ko-KR" sz="1000" dirty="0" err="1"/>
              <a:t>_total</a:t>
            </a:r>
            <a:r>
              <a:rPr lang="en-US" altLang="ko-KR" sz="1000" dirty="0"/>
              <a:t> -&gt; </a:t>
            </a:r>
            <a:r>
              <a:rPr lang="en-US" altLang="ko-KR" sz="1000" dirty="0" err="1" smtClean="0"/>
              <a:t>cpu_usage</a:t>
            </a:r>
            <a:r>
              <a:rPr lang="en-US" altLang="ko-KR" sz="1000" dirty="0" smtClean="0"/>
              <a:t>  (Counter)</a:t>
            </a:r>
            <a:endParaRPr lang="en-US" altLang="ko-KR" sz="1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err="1" smtClean="0"/>
              <a:t>container_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memory_working_set_bytes</a:t>
            </a:r>
            <a:r>
              <a:rPr lang="en-US" altLang="ko-KR" sz="1000" dirty="0"/>
              <a:t> -&gt; </a:t>
            </a:r>
            <a:r>
              <a:rPr lang="en-US" altLang="ko-KR" sz="1000" dirty="0" err="1" smtClean="0"/>
              <a:t>memory_working_set_bytes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(</a:t>
            </a:r>
            <a:r>
              <a:rPr lang="en-US" altLang="ko-KR" sz="1000" dirty="0" smtClean="0"/>
              <a:t>Gauge)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container_</a:t>
            </a:r>
            <a:r>
              <a:rPr lang="en-US" altLang="ko-KR" sz="1000" dirty="0" smtClean="0">
                <a:solidFill>
                  <a:srgbClr val="FF0000"/>
                </a:solidFill>
              </a:rPr>
              <a:t>cpu_load_average_10s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-&gt; </a:t>
            </a:r>
            <a:r>
              <a:rPr lang="en-US" altLang="ko-KR" sz="1000" dirty="0" smtClean="0"/>
              <a:t>cpu_load_average_10s  (</a:t>
            </a:r>
            <a:r>
              <a:rPr lang="en-US" altLang="ko-KR" sz="1000" dirty="0" smtClean="0"/>
              <a:t>Gauge)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err="1"/>
              <a:t>container_</a:t>
            </a:r>
            <a:r>
              <a:rPr lang="en-US" altLang="ko-KR" sz="1000" dirty="0" err="1">
                <a:solidFill>
                  <a:srgbClr val="FF0000"/>
                </a:solidFill>
              </a:rPr>
              <a:t>network_tcp_usage</a:t>
            </a:r>
            <a:r>
              <a:rPr lang="en-US" altLang="ko-KR" sz="1000" dirty="0" err="1"/>
              <a:t>_total</a:t>
            </a:r>
            <a:r>
              <a:rPr lang="en-US" altLang="ko-KR" sz="1000" dirty="0"/>
              <a:t> -&gt; </a:t>
            </a:r>
            <a:r>
              <a:rPr lang="en-US" altLang="ko-KR" sz="1000" dirty="0" err="1" smtClean="0"/>
              <a:t>network_tcp_usage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(</a:t>
            </a:r>
            <a:r>
              <a:rPr lang="en-US" altLang="ko-KR" sz="1000" dirty="0" smtClean="0"/>
              <a:t>Counter)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000" dirty="0" err="1" smtClean="0">
                <a:solidFill>
                  <a:srgbClr val="FF0000"/>
                </a:solidFill>
              </a:rPr>
              <a:t>tomcat_requestcount</a:t>
            </a:r>
            <a:r>
              <a:rPr lang="en-US" altLang="ko-KR" sz="1000" dirty="0" err="1" smtClean="0"/>
              <a:t>_total</a:t>
            </a:r>
            <a:r>
              <a:rPr lang="en-US" altLang="ko-KR" sz="1000" dirty="0" smtClean="0"/>
              <a:t> -&gt; </a:t>
            </a:r>
            <a:r>
              <a:rPr lang="en-US" altLang="ko-KR" sz="1000" dirty="0" err="1" smtClean="0"/>
              <a:t>tomcat_requestcount</a:t>
            </a:r>
            <a:r>
              <a:rPr lang="en-US" altLang="ko-KR" sz="1000" dirty="0" smtClean="0"/>
              <a:t> (Counter)</a:t>
            </a:r>
            <a:endParaRPr lang="en-US" altLang="ko-KR" sz="1000" dirty="0"/>
          </a:p>
        </p:txBody>
      </p:sp>
      <p:sp>
        <p:nvSpPr>
          <p:cNvPr id="10" name="직사각형 9"/>
          <p:cNvSpPr/>
          <p:nvPr/>
        </p:nvSpPr>
        <p:spPr>
          <a:xfrm>
            <a:off x="323528" y="2780928"/>
            <a:ext cx="3395722" cy="3960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/>
              <a:t>apiVersion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autoscaling</a:t>
            </a:r>
            <a:r>
              <a:rPr lang="en-US" altLang="ko-KR" sz="1000" dirty="0">
                <a:solidFill>
                  <a:srgbClr val="FF0000"/>
                </a:solidFill>
              </a:rPr>
              <a:t>/v2beta1</a:t>
            </a:r>
          </a:p>
          <a:p>
            <a:r>
              <a:rPr lang="en-US" altLang="ko-KR" sz="1000" dirty="0"/>
              <a:t>kind: </a:t>
            </a:r>
            <a:r>
              <a:rPr lang="en-US" altLang="ko-KR" sz="1000" dirty="0" err="1"/>
              <a:t>HorizontalPodAutoscaler</a:t>
            </a:r>
            <a:endParaRPr lang="en-US" altLang="ko-KR" sz="1000" dirty="0"/>
          </a:p>
          <a:p>
            <a:r>
              <a:rPr lang="en-US" altLang="ko-KR" sz="1000" dirty="0"/>
              <a:t>metadata:</a:t>
            </a:r>
          </a:p>
          <a:p>
            <a:r>
              <a:rPr lang="en-US" altLang="ko-KR" sz="1000" dirty="0"/>
              <a:t>  name: spring-music-</a:t>
            </a:r>
            <a:r>
              <a:rPr lang="en-US" altLang="ko-KR" sz="1000" dirty="0" err="1"/>
              <a:t>hpa</a:t>
            </a:r>
            <a:endParaRPr lang="en-US" altLang="ko-KR" sz="1000" dirty="0"/>
          </a:p>
          <a:p>
            <a:r>
              <a:rPr lang="en-US" altLang="ko-KR" sz="1000" dirty="0"/>
              <a:t>  namespace: default</a:t>
            </a:r>
          </a:p>
          <a:p>
            <a:r>
              <a:rPr lang="en-US" altLang="ko-KR" sz="1000" dirty="0"/>
              <a:t>spec: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scaleTargetRef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apiVersion</a:t>
            </a:r>
            <a:r>
              <a:rPr lang="en-US" altLang="ko-KR" sz="1000" dirty="0"/>
              <a:t>: extensions/v1beta1</a:t>
            </a:r>
          </a:p>
          <a:p>
            <a:r>
              <a:rPr lang="en-US" altLang="ko-KR" sz="1000" dirty="0"/>
              <a:t>    kind: Deployment</a:t>
            </a:r>
          </a:p>
          <a:p>
            <a:r>
              <a:rPr lang="en-US" altLang="ko-KR" sz="1000" dirty="0"/>
              <a:t>    name: spring-music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minReplicas</a:t>
            </a:r>
            <a:r>
              <a:rPr lang="en-US" altLang="ko-KR" sz="1000" dirty="0"/>
              <a:t>: 1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maxReplicas</a:t>
            </a:r>
            <a:r>
              <a:rPr lang="en-US" altLang="ko-KR" sz="1000" dirty="0"/>
              <a:t>: 10</a:t>
            </a:r>
          </a:p>
          <a:p>
            <a:r>
              <a:rPr lang="en-US" altLang="ko-KR" sz="1000" dirty="0"/>
              <a:t>  metrics: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>
                <a:solidFill>
                  <a:srgbClr val="FF0000"/>
                </a:solidFill>
              </a:rPr>
              <a:t>- type: Object </a:t>
            </a:r>
          </a:p>
          <a:p>
            <a:r>
              <a:rPr lang="en-US" altLang="ko-KR" sz="1000" dirty="0"/>
              <a:t>    object:</a:t>
            </a:r>
          </a:p>
          <a:p>
            <a:r>
              <a:rPr lang="en-US" altLang="ko-KR" sz="1000" dirty="0"/>
              <a:t>      target:</a:t>
            </a:r>
          </a:p>
          <a:p>
            <a:r>
              <a:rPr lang="en-US" altLang="ko-KR" sz="1000" dirty="0"/>
              <a:t>        kind: Pod</a:t>
            </a:r>
          </a:p>
          <a:p>
            <a:r>
              <a:rPr lang="en-US" altLang="ko-KR" sz="1000" dirty="0"/>
              <a:t>        name: spring-music-854b4f6884-87lbf 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>
                <a:solidFill>
                  <a:srgbClr val="FF0000"/>
                </a:solidFill>
              </a:rPr>
              <a:t>metricName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tomcat_requestcount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targetValue</a:t>
            </a:r>
            <a:r>
              <a:rPr lang="en-US" altLang="ko-KR" sz="1000" dirty="0"/>
              <a:t>: 100 </a:t>
            </a:r>
            <a:endParaRPr lang="ko-KR" altLang="en-US" sz="1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15026"/>
            <a:ext cx="4980568" cy="138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355186"/>
            <a:ext cx="4968552" cy="138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4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301755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err="1">
                <a:solidFill>
                  <a:prstClr val="black"/>
                </a:solidFill>
              </a:rPr>
              <a:t>Istio</a:t>
            </a:r>
            <a:r>
              <a:rPr lang="en-US" altLang="ko-KR" sz="2400" b="1" dirty="0">
                <a:solidFill>
                  <a:prstClr val="black"/>
                </a:solidFill>
              </a:rPr>
              <a:t> + Prometheus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1" name="텍스트 개체 틀 2"/>
          <p:cNvSpPr txBox="1">
            <a:spLocks/>
          </p:cNvSpPr>
          <p:nvPr/>
        </p:nvSpPr>
        <p:spPr>
          <a:xfrm>
            <a:off x="501691" y="1466858"/>
            <a:ext cx="7976271" cy="1099467"/>
          </a:xfrm>
          <a:prstGeom prst="rect">
            <a:avLst/>
          </a:prstGeom>
        </p:spPr>
        <p:txBody>
          <a:bodyPr vert="horz" lIns="33231" tIns="33231" rIns="33231" bIns="33231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err="1" smtClean="0">
                <a:latin typeface="+mn-ea"/>
              </a:rPr>
              <a:t>Istio</a:t>
            </a:r>
            <a:r>
              <a:rPr lang="en-US" altLang="ko-KR" sz="1400" b="0" dirty="0" smtClean="0">
                <a:latin typeface="+mn-ea"/>
              </a:rPr>
              <a:t> Prometheus</a:t>
            </a:r>
            <a:r>
              <a:rPr lang="ko-KR" altLang="en-US" sz="1400" b="0" dirty="0" smtClean="0">
                <a:latin typeface="+mn-ea"/>
              </a:rPr>
              <a:t> </a:t>
            </a:r>
            <a:r>
              <a:rPr lang="en-US" altLang="ko-KR" sz="1400" b="0" dirty="0" smtClean="0">
                <a:latin typeface="+mn-ea"/>
              </a:rPr>
              <a:t>format Metric </a:t>
            </a:r>
            <a:r>
              <a:rPr lang="ko-KR" altLang="en-US" sz="1400" b="0" dirty="0" smtClean="0">
                <a:latin typeface="+mn-ea"/>
              </a:rPr>
              <a:t>노출</a:t>
            </a:r>
            <a:endParaRPr lang="en-US" altLang="ko-KR" sz="1400" b="0" dirty="0" smtClean="0"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smtClean="0">
                <a:latin typeface="+mn-ea"/>
              </a:rPr>
              <a:t>Service-Discovery + Directly Scrape </a:t>
            </a:r>
            <a:r>
              <a:rPr lang="ko-KR" altLang="en-US" sz="1400" b="0" dirty="0" smtClean="0">
                <a:latin typeface="+mn-ea"/>
              </a:rPr>
              <a:t>형태로</a:t>
            </a:r>
            <a:r>
              <a:rPr lang="en-US" altLang="ko-KR" sz="1400" b="0" dirty="0" smtClean="0">
                <a:latin typeface="+mn-ea"/>
              </a:rPr>
              <a:t> Metric </a:t>
            </a:r>
            <a:r>
              <a:rPr lang="ko-KR" altLang="en-US" sz="1400" b="0" dirty="0" smtClean="0">
                <a:latin typeface="+mn-ea"/>
              </a:rPr>
              <a:t>수집 </a:t>
            </a:r>
            <a:r>
              <a:rPr lang="en-US" altLang="ko-KR" sz="1400" b="0" dirty="0">
                <a:latin typeface="+mn-ea"/>
              </a:rPr>
              <a:t> </a:t>
            </a:r>
            <a:endParaRPr lang="en-US" altLang="ko-KR" sz="1400" b="0" dirty="0" smtClean="0">
              <a:latin typeface="+mn-ea"/>
            </a:endParaRP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 smtClean="0">
                <a:latin typeface="+mn-ea"/>
              </a:rPr>
              <a:t>Rich Metric</a:t>
            </a:r>
          </a:p>
          <a:p>
            <a:pPr marL="167058" indent="-13481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lang="en-US" altLang="ko-KR" sz="1400" b="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813" y="908720"/>
            <a:ext cx="441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239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defRPr/>
            </a:pPr>
            <a:r>
              <a:rPr lang="en-US" altLang="ko-KR" dirty="0" smtClean="0">
                <a:latin typeface="+mn-ea"/>
              </a:rPr>
              <a:t>Mixer </a:t>
            </a:r>
            <a:r>
              <a:rPr lang="en-US" altLang="ko-KR" dirty="0">
                <a:latin typeface="+mn-ea"/>
              </a:rPr>
              <a:t>comes with a built-in Prometheus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559983"/>
            <a:ext cx="2830030" cy="40526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104" y="2563991"/>
            <a:ext cx="2850028" cy="32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0001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 err="1">
                <a:solidFill>
                  <a:prstClr val="black"/>
                </a:solidFill>
              </a:rPr>
              <a:t>Istio</a:t>
            </a:r>
            <a:r>
              <a:rPr lang="en-US" altLang="ko-KR" sz="2400" b="1" dirty="0">
                <a:solidFill>
                  <a:prstClr val="black"/>
                </a:solidFill>
              </a:rPr>
              <a:t> +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Prometheus Demo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4" name="AutoShape 2" descr="howing Mixer with adapters.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owing Mixer with adapters.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99592" y="1574752"/>
            <a:ext cx="770485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lang="en-US" altLang="ko-KR" dirty="0" err="1" smtClean="0">
                <a:latin typeface="+mn-ea"/>
              </a:rPr>
              <a:t>Istio</a:t>
            </a:r>
            <a:r>
              <a:rPr lang="en-US" altLang="ko-KR" dirty="0" smtClean="0">
                <a:latin typeface="+mn-ea"/>
              </a:rPr>
              <a:t> + </a:t>
            </a:r>
            <a:r>
              <a:rPr lang="en-US" altLang="ko-KR" dirty="0" err="1" smtClean="0">
                <a:latin typeface="+mn-ea"/>
              </a:rPr>
              <a:t>prometheus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+ </a:t>
            </a:r>
            <a:r>
              <a:rPr lang="en-US" altLang="ko-KR" dirty="0" err="1" smtClean="0">
                <a:latin typeface="+mn-ea"/>
              </a:rPr>
              <a:t>prometheus+hpa-adapter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배포 </a:t>
            </a:r>
            <a:endParaRPr lang="en-US" altLang="ko-KR" dirty="0" smtClean="0">
              <a:latin typeface="+mn-ea"/>
            </a:endParaRPr>
          </a:p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lang="en-US" altLang="ko-KR" dirty="0" smtClean="0">
                <a:latin typeface="+mn-ea"/>
              </a:rPr>
              <a:t>Sample </a:t>
            </a:r>
            <a:r>
              <a:rPr lang="en-US" altLang="ko-KR" dirty="0">
                <a:latin typeface="+mn-ea"/>
              </a:rPr>
              <a:t>App </a:t>
            </a:r>
            <a:r>
              <a:rPr lang="en-US" altLang="ko-KR" dirty="0" smtClean="0">
                <a:latin typeface="+mn-ea"/>
              </a:rPr>
              <a:t>+ </a:t>
            </a:r>
            <a:r>
              <a:rPr lang="en-US" altLang="ko-KR" dirty="0" err="1" smtClean="0">
                <a:latin typeface="+mn-ea"/>
              </a:rPr>
              <a:t>nginx</a:t>
            </a:r>
            <a:r>
              <a:rPr lang="en-US" altLang="ko-KR" dirty="0" smtClean="0">
                <a:latin typeface="+mn-ea"/>
              </a:rPr>
              <a:t> Ingress </a:t>
            </a:r>
            <a:endParaRPr lang="en-US" altLang="ko-KR" dirty="0">
              <a:latin typeface="+mn-ea"/>
            </a:endParaRPr>
          </a:p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lang="en-US" altLang="ko-KR" dirty="0" smtClean="0">
                <a:latin typeface="+mn-ea"/>
              </a:rPr>
              <a:t>Injection</a:t>
            </a:r>
            <a:endParaRPr lang="ko-KR" altLang="en-US" dirty="0">
              <a:latin typeface="+mn-ea"/>
            </a:endParaRPr>
          </a:p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lang="en-US" altLang="ko-KR" dirty="0">
                <a:latin typeface="+mn-ea"/>
              </a:rPr>
              <a:t>App restart &amp; Envoy </a:t>
            </a:r>
            <a:r>
              <a:rPr lang="ko-KR" altLang="en-US" dirty="0">
                <a:latin typeface="+mn-ea"/>
              </a:rPr>
              <a:t>확인</a:t>
            </a:r>
            <a:endParaRPr lang="en-US" altLang="ko-KR" dirty="0">
              <a:latin typeface="+mn-ea"/>
            </a:endParaRPr>
          </a:p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lang="en-US" altLang="ko-KR" dirty="0">
                <a:latin typeface="+mn-ea"/>
              </a:rPr>
              <a:t>Gateway </a:t>
            </a:r>
            <a:r>
              <a:rPr lang="en-US" altLang="ko-KR" dirty="0" smtClean="0">
                <a:latin typeface="+mn-ea"/>
              </a:rPr>
              <a:t>&amp; </a:t>
            </a:r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VirtualService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생성</a:t>
            </a:r>
            <a:r>
              <a:rPr kumimoji="1" lang="en-US" altLang="ko-KR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&amp; </a:t>
            </a:r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istio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 ingress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확인</a:t>
            </a:r>
            <a:endParaRPr kumimoji="1" lang="en-US" altLang="ko-KR" kern="0" dirty="0" smtClean="0">
              <a:solidFill>
                <a:srgbClr val="000000"/>
              </a:solidFill>
              <a:latin typeface="+mn-ea"/>
            </a:endParaRPr>
          </a:p>
          <a:p>
            <a:pPr marL="375139" indent="-342900" defTabSz="844083" fontAlgn="base">
              <a:lnSpc>
                <a:spcPct val="100000"/>
              </a:lnSpc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kumimoji="1" lang="en-US" altLang="ko-KR" kern="0" dirty="0" err="1" smtClean="0">
                <a:solidFill>
                  <a:srgbClr val="000000"/>
                </a:solidFill>
                <a:latin typeface="+mn-ea"/>
              </a:rPr>
              <a:t>Istio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 Custom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Metric HPA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설정</a:t>
            </a:r>
            <a:endParaRPr kumimoji="1" lang="en-US" altLang="ko-KR" kern="0" dirty="0" smtClean="0">
              <a:solidFill>
                <a:srgbClr val="000000"/>
              </a:solidFill>
              <a:latin typeface="+mn-ea"/>
            </a:endParaRPr>
          </a:p>
          <a:p>
            <a:pPr marL="375139" indent="-342900" defTabSz="844083" fontAlgn="base">
              <a:spcBef>
                <a:spcPts val="277"/>
              </a:spcBef>
              <a:spcAft>
                <a:spcPts val="554"/>
              </a:spcAft>
              <a:buClr>
                <a:srgbClr val="000000"/>
              </a:buClr>
              <a:buSzPct val="90000"/>
              <a:buFont typeface="+mj-lt"/>
              <a:buAutoNum type="arabicParenR"/>
              <a:defRPr/>
            </a:pPr>
            <a:r>
              <a:rPr kumimoji="1" lang="ko-KR" altLang="en-US" kern="0" dirty="0">
                <a:solidFill>
                  <a:srgbClr val="000000"/>
                </a:solidFill>
                <a:latin typeface="+mn-ea"/>
              </a:rPr>
              <a:t>부하 발생</a:t>
            </a:r>
            <a:r>
              <a:rPr kumimoji="1" lang="en-US" altLang="ko-KR" kern="0" dirty="0">
                <a:solidFill>
                  <a:srgbClr val="000000"/>
                </a:solidFill>
                <a:latin typeface="+mn-ea"/>
              </a:rPr>
              <a:t> &amp;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+mn-ea"/>
              </a:rPr>
              <a:t>HPA </a:t>
            </a:r>
            <a:r>
              <a:rPr kumimoji="1" lang="ko-KR" altLang="en-US" kern="0" dirty="0" smtClean="0">
                <a:solidFill>
                  <a:srgbClr val="000000"/>
                </a:solidFill>
                <a:latin typeface="+mn-ea"/>
              </a:rPr>
              <a:t>확인</a:t>
            </a:r>
            <a:endParaRPr kumimoji="1" lang="en-US" altLang="ko-KR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559" y="970989"/>
            <a:ext cx="383194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b="1" dirty="0" err="1">
                <a:solidFill>
                  <a:prstClr val="black"/>
                </a:solidFill>
              </a:rPr>
              <a:t>Istio</a:t>
            </a:r>
            <a:r>
              <a:rPr lang="en-US" altLang="ko-KR" b="1" dirty="0">
                <a:solidFill>
                  <a:prstClr val="black"/>
                </a:solidFill>
              </a:rPr>
              <a:t> + </a:t>
            </a:r>
            <a:r>
              <a:rPr lang="en-US" altLang="ko-KR" b="1" dirty="0" smtClean="0">
                <a:solidFill>
                  <a:prstClr val="black"/>
                </a:solidFill>
              </a:rPr>
              <a:t>Prometheus-</a:t>
            </a:r>
            <a:r>
              <a:rPr lang="en-US" altLang="ko-KR" b="1" dirty="0" err="1" smtClean="0">
                <a:solidFill>
                  <a:prstClr val="black"/>
                </a:solidFill>
              </a:rPr>
              <a:t>hpa</a:t>
            </a:r>
            <a:r>
              <a:rPr lang="en-US" altLang="ko-KR" b="1" dirty="0" smtClean="0">
                <a:solidFill>
                  <a:prstClr val="black"/>
                </a:solidFill>
              </a:rPr>
              <a:t>-adapter</a:t>
            </a:r>
            <a:endParaRPr lang="en-US" altLang="ko-K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480060" y="1531928"/>
            <a:ext cx="5035445" cy="3337232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dirty="0">
                <a:latin typeface="+mn-ea"/>
              </a:rPr>
              <a:t>CNCF Monitoring </a:t>
            </a:r>
            <a:r>
              <a:rPr kumimoji="1" lang="en-US" altLang="ko-KR" sz="1400" b="0" dirty="0" smtClean="0">
                <a:latin typeface="+mn-ea"/>
              </a:rPr>
              <a:t>Project</a:t>
            </a: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  <a:p>
            <a:pPr marL="180975" lvl="0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0" kern="0" dirty="0" smtClean="0">
                <a:solidFill>
                  <a:srgbClr val="000000"/>
                </a:solidFill>
                <a:latin typeface="+mn-ea"/>
              </a:rPr>
              <a:t>시계열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데이터를 저장하고 활용에 특화된 형태의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Database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Pull(Default), Push(Push Gateway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80975" lvl="0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Service Discovery 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Dynamic or Cloud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+mn-ea"/>
              </a:rPr>
              <a:t>환경에 적합</a:t>
            </a: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  <a:p>
            <a:pPr marL="180975" lvl="0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Graphing </a:t>
            </a:r>
          </a:p>
          <a:p>
            <a:pPr marL="180975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Alerting (E-mail,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Webhook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Hipchat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  <a:latin typeface="+mn-ea"/>
              </a:rPr>
              <a:t>OpsGenie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 ..)</a:t>
            </a:r>
          </a:p>
          <a:p>
            <a:pPr marL="180975" indent="-146050" defTabSz="914400" fontAlgn="base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Performance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Millions of Time series</a:t>
            </a:r>
          </a:p>
          <a:p>
            <a:pPr marL="682580" lvl="1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+mn-ea"/>
              </a:rPr>
              <a:t>Thousands of </a:t>
            </a:r>
            <a:r>
              <a:rPr kumimoji="1" lang="en-US" altLang="ko-KR" sz="1400" b="0" kern="0" dirty="0" smtClean="0">
                <a:solidFill>
                  <a:srgbClr val="000000"/>
                </a:solidFill>
                <a:latin typeface="+mn-ea"/>
              </a:rPr>
              <a:t>targets</a:t>
            </a:r>
            <a:endParaRPr kumimoji="1" lang="en-US" altLang="ko-KR" sz="1400" b="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555" y="116632"/>
            <a:ext cx="4297523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Introduction to Prometheus</a:t>
            </a:r>
          </a:p>
        </p:txBody>
      </p:sp>
      <p:sp>
        <p:nvSpPr>
          <p:cNvPr id="15" name="원통 1"/>
          <p:cNvSpPr/>
          <p:nvPr/>
        </p:nvSpPr>
        <p:spPr>
          <a:xfrm>
            <a:off x="5439860" y="4034643"/>
            <a:ext cx="1270782" cy="69087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Time Series</a:t>
            </a:r>
          </a:p>
          <a:p>
            <a:pPr algn="ctr"/>
            <a:r>
              <a:rPr lang="en-US" altLang="ko-KR" sz="1400" b="1" smtClean="0">
                <a:solidFill>
                  <a:schemeClr val="tx1"/>
                </a:solidFill>
              </a:rPr>
              <a:t>Database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1340" y="4869971"/>
            <a:ext cx="2187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나눔스퀘어 Bold" panose="020B0600000101010101" pitchFamily="50" charset="-127"/>
              </a:rPr>
              <a:t>High write </a:t>
            </a:r>
            <a:r>
              <a:rPr lang="en-US" altLang="ko-KR" sz="1200" dirty="0" smtClean="0">
                <a:ea typeface="나눔스퀘어 Bold" panose="020B0600000101010101" pitchFamily="50" charset="-127"/>
              </a:rPr>
              <a:t>Performance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나눔스퀘어 Bold" panose="020B0600000101010101" pitchFamily="50" charset="-127"/>
              </a:rPr>
              <a:t>Quick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나눔스퀘어 Bold" panose="020B0600000101010101" pitchFamily="50" charset="-127"/>
              </a:rPr>
              <a:t>Easy Range </a:t>
            </a:r>
            <a:r>
              <a:rPr lang="en-US" altLang="ko-KR" sz="1200" dirty="0" smtClean="0">
                <a:ea typeface="나눔스퀘어 Bold" panose="020B0600000101010101" pitchFamily="50" charset="-127"/>
              </a:rPr>
              <a:t>Query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나눔스퀘어 Bold" panose="020B0600000101010101" pitchFamily="50" charset="-127"/>
              </a:rPr>
              <a:t>Data Compaction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ea typeface="나눔스퀘어 Bold" panose="020B0600000101010101" pitchFamily="50" charset="-127"/>
              </a:rPr>
              <a:t>Cost Efficient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812" y="908720"/>
            <a:ext cx="808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kern="0" dirty="0" smtClean="0">
                <a:solidFill>
                  <a:srgbClr val="000000"/>
                </a:solidFill>
              </a:rPr>
              <a:t>Metric Collector + Metric Database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pic>
        <p:nvPicPr>
          <p:cNvPr id="19" name="Picture 4" descr="관련 이미지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5"/>
          <a:stretch/>
        </p:blipFill>
        <p:spPr bwMode="auto">
          <a:xfrm>
            <a:off x="4937717" y="2294225"/>
            <a:ext cx="2147656" cy="17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"/>
          <p:cNvSpPr/>
          <p:nvPr/>
        </p:nvSpPr>
        <p:spPr>
          <a:xfrm>
            <a:off x="7834073" y="3789468"/>
            <a:ext cx="689056" cy="984727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endParaRPr sz="1200"/>
          </a:p>
        </p:txBody>
      </p:sp>
      <p:sp>
        <p:nvSpPr>
          <p:cNvPr id="22" name="직사각형"/>
          <p:cNvSpPr/>
          <p:nvPr/>
        </p:nvSpPr>
        <p:spPr>
          <a:xfrm>
            <a:off x="7961073" y="3916468"/>
            <a:ext cx="689056" cy="984727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endParaRPr sz="1200"/>
          </a:p>
        </p:txBody>
      </p:sp>
      <p:sp>
        <p:nvSpPr>
          <p:cNvPr id="23" name="직사각형"/>
          <p:cNvSpPr/>
          <p:nvPr/>
        </p:nvSpPr>
        <p:spPr>
          <a:xfrm>
            <a:off x="8088074" y="4043468"/>
            <a:ext cx="689056" cy="984727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endParaRPr sz="1200"/>
          </a:p>
        </p:txBody>
      </p:sp>
      <p:sp>
        <p:nvSpPr>
          <p:cNvPr id="24" name="직사각형"/>
          <p:cNvSpPr/>
          <p:nvPr/>
        </p:nvSpPr>
        <p:spPr>
          <a:xfrm>
            <a:off x="8215074" y="4170468"/>
            <a:ext cx="689056" cy="984727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endParaRPr sz="1200"/>
          </a:p>
        </p:txBody>
      </p:sp>
      <p:sp>
        <p:nvSpPr>
          <p:cNvPr id="25" name="Your jobs"/>
          <p:cNvSpPr txBox="1"/>
          <p:nvPr/>
        </p:nvSpPr>
        <p:spPr>
          <a:xfrm>
            <a:off x="7781150" y="4350411"/>
            <a:ext cx="874981" cy="46166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r>
              <a:rPr lang="en-US" altLang="ko-KR" sz="1200" dirty="0"/>
              <a:t>Monitoring</a:t>
            </a:r>
          </a:p>
          <a:p>
            <a:r>
              <a:rPr lang="en-US" altLang="ko-KR" sz="1200" dirty="0"/>
              <a:t>Target</a:t>
            </a:r>
          </a:p>
        </p:txBody>
      </p:sp>
      <p:sp>
        <p:nvSpPr>
          <p:cNvPr id="26" name="연결선"/>
          <p:cNvSpPr/>
          <p:nvPr/>
        </p:nvSpPr>
        <p:spPr>
          <a:xfrm rot="21072426" flipH="1">
            <a:off x="6726391" y="3742718"/>
            <a:ext cx="1003857" cy="718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6" h="16539" extrusionOk="0">
                <a:moveTo>
                  <a:pt x="16496" y="8116"/>
                </a:moveTo>
                <a:cubicBezTo>
                  <a:pt x="-2552" y="21600"/>
                  <a:pt x="-5104" y="18895"/>
                  <a:pt x="8840" y="0"/>
                </a:cubicBez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400000"/>
            <a:headEnd type="triangle" w="med" len="med"/>
          </a:ln>
          <a:effectLst/>
        </p:spPr>
        <p:txBody>
          <a:bodyPr/>
          <a:lstStyle/>
          <a:p>
            <a:endParaRPr sz="1200"/>
          </a:p>
        </p:txBody>
      </p:sp>
      <p:sp>
        <p:nvSpPr>
          <p:cNvPr id="28" name="Scraping"/>
          <p:cNvSpPr txBox="1"/>
          <p:nvPr/>
        </p:nvSpPr>
        <p:spPr>
          <a:xfrm>
            <a:off x="7366104" y="3470330"/>
            <a:ext cx="167039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r>
              <a:rPr lang="en-US" sz="1200" dirty="0" smtClean="0"/>
              <a:t>Discover &amp; </a:t>
            </a:r>
            <a:r>
              <a:rPr lang="en-US" altLang="ko-KR" sz="1200" dirty="0"/>
              <a:t>Pull </a:t>
            </a:r>
            <a:r>
              <a:rPr lang="en-US" altLang="ko-KR" sz="1200" dirty="0" smtClean="0"/>
              <a:t>Metric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208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0813" y="908720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Prometheus </a:t>
            </a:r>
            <a:r>
              <a:rPr kumimoji="1" lang="en-US" altLang="ko-KR" dirty="0" smtClean="0"/>
              <a:t>component </a:t>
            </a:r>
            <a:r>
              <a:rPr lang="en-US" altLang="ko-KR" dirty="0" smtClean="0"/>
              <a:t>diagram</a:t>
            </a:r>
            <a:endParaRPr kumimoji="1" lang="en-US" altLang="ko-KR" dirty="0"/>
          </a:p>
        </p:txBody>
      </p:sp>
      <p:grpSp>
        <p:nvGrpSpPr>
          <p:cNvPr id="20" name="그룹"/>
          <p:cNvGrpSpPr/>
          <p:nvPr/>
        </p:nvGrpSpPr>
        <p:grpSpPr>
          <a:xfrm>
            <a:off x="3651626" y="3501008"/>
            <a:ext cx="2067323" cy="1280072"/>
            <a:chOff x="0" y="0"/>
            <a:chExt cx="2067321" cy="1280070"/>
          </a:xfrm>
        </p:grpSpPr>
        <p:sp>
          <p:nvSpPr>
            <p:cNvPr id="27" name="직사각형"/>
            <p:cNvSpPr/>
            <p:nvPr/>
          </p:nvSpPr>
          <p:spPr>
            <a:xfrm>
              <a:off x="256678" y="-1"/>
              <a:ext cx="1810644" cy="1151824"/>
            </a:xfrm>
            <a:prstGeom prst="rect">
              <a:avLst/>
            </a:prstGeom>
            <a:solidFill>
              <a:srgbClr val="FFF2C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Prometheus…"/>
            <p:cNvSpPr/>
            <p:nvPr/>
          </p:nvSpPr>
          <p:spPr>
            <a:xfrm>
              <a:off x="0" y="128248"/>
              <a:ext cx="1906826" cy="1151823"/>
            </a:xfrm>
            <a:prstGeom prst="rect">
              <a:avLst/>
            </a:prstGeom>
            <a:solidFill>
              <a:srgbClr val="FFF2C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Prometheus</a:t>
              </a:r>
            </a:p>
            <a:p>
              <a:pPr algn="ctr">
                <a:defRPr sz="1600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</a:t>
              </a:r>
            </a:p>
            <a:p>
              <a:pPr algn="ctr">
                <a:defRPr sz="1600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</a:t>
              </a:r>
            </a:p>
            <a:p>
              <a:pPr algn="ctr">
                <a:defRPr sz="1600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Local Storage</a:t>
              </a:r>
            </a:p>
          </p:txBody>
        </p:sp>
      </p:grpSp>
      <p:sp>
        <p:nvSpPr>
          <p:cNvPr id="30" name="TextBox 55"/>
          <p:cNvSpPr txBox="1"/>
          <p:nvPr/>
        </p:nvSpPr>
        <p:spPr>
          <a:xfrm>
            <a:off x="7030379" y="4996790"/>
            <a:ext cx="9239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00002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endParaRPr lang="en-US" sz="11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906109" y="2401377"/>
            <a:ext cx="3109605" cy="3562009"/>
            <a:chOff x="6871172" y="2235468"/>
            <a:chExt cx="4592530" cy="3562009"/>
          </a:xfrm>
        </p:grpSpPr>
        <p:sp>
          <p:nvSpPr>
            <p:cNvPr id="32" name="선"/>
            <p:cNvSpPr/>
            <p:nvPr/>
          </p:nvSpPr>
          <p:spPr>
            <a:xfrm flipV="1">
              <a:off x="6871172" y="3943197"/>
              <a:ext cx="571500" cy="0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6931664" y="2235468"/>
              <a:ext cx="4532038" cy="3562009"/>
              <a:chOff x="6931664" y="2235468"/>
              <a:chExt cx="4532038" cy="3562009"/>
            </a:xfrm>
          </p:grpSpPr>
          <p:sp>
            <p:nvSpPr>
              <p:cNvPr id="34" name="Email"/>
              <p:cNvSpPr/>
              <p:nvPr/>
            </p:nvSpPr>
            <p:spPr>
              <a:xfrm>
                <a:off x="10552520" y="2235468"/>
                <a:ext cx="911182" cy="603747"/>
              </a:xfrm>
              <a:prstGeom prst="roundRect">
                <a:avLst>
                  <a:gd name="adj" fmla="val 45584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 algn="ctr">
                  <a:defRPr sz="1600"/>
                </a:lvl1pPr>
              </a:lstStyle>
              <a:p>
                <a:r>
                  <a:rPr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Email</a:t>
                </a:r>
              </a:p>
            </p:txBody>
          </p:sp>
          <p:sp>
            <p:nvSpPr>
              <p:cNvPr id="35" name="Slack"/>
              <p:cNvSpPr/>
              <p:nvPr/>
            </p:nvSpPr>
            <p:spPr>
              <a:xfrm>
                <a:off x="10552520" y="2975034"/>
                <a:ext cx="911181" cy="603747"/>
              </a:xfrm>
              <a:prstGeom prst="roundRect">
                <a:avLst>
                  <a:gd name="adj" fmla="val 45584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 algn="ctr">
                  <a:defRPr sz="1600"/>
                </a:lvl1pPr>
              </a:lstStyle>
              <a:p>
                <a:r>
                  <a:rPr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Slack</a:t>
                </a:r>
              </a:p>
            </p:txBody>
          </p:sp>
          <p:sp>
            <p:nvSpPr>
              <p:cNvPr id="36" name="…"/>
              <p:cNvSpPr/>
              <p:nvPr/>
            </p:nvSpPr>
            <p:spPr>
              <a:xfrm>
                <a:off x="10552520" y="5193730"/>
                <a:ext cx="911181" cy="603747"/>
              </a:xfrm>
              <a:prstGeom prst="roundRect">
                <a:avLst>
                  <a:gd name="adj" fmla="val 45584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 algn="ctr">
                  <a:defRPr sz="1600"/>
                </a:lvl1pPr>
              </a:lstStyle>
              <a:p>
                <a:r>
                  <a:rPr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…</a:t>
                </a:r>
              </a:p>
            </p:txBody>
          </p:sp>
          <p:grpSp>
            <p:nvGrpSpPr>
              <p:cNvPr id="37" name="그룹"/>
              <p:cNvGrpSpPr/>
              <p:nvPr/>
            </p:nvGrpSpPr>
            <p:grpSpPr>
              <a:xfrm>
                <a:off x="7601502" y="3296375"/>
                <a:ext cx="1996134" cy="1280072"/>
                <a:chOff x="0" y="0"/>
                <a:chExt cx="1996132" cy="1280070"/>
              </a:xfrm>
            </p:grpSpPr>
            <p:sp>
              <p:nvSpPr>
                <p:cNvPr id="44" name="직사각형"/>
                <p:cNvSpPr/>
                <p:nvPr/>
              </p:nvSpPr>
              <p:spPr>
                <a:xfrm>
                  <a:off x="247839" y="-1"/>
                  <a:ext cx="1748294" cy="1151824"/>
                </a:xfrm>
                <a:prstGeom prst="rect">
                  <a:avLst/>
                </a:prstGeom>
                <a:solidFill>
                  <a:srgbClr val="FFF2C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/>
                  </a:pPr>
                  <a:endParaRPr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5" name="Alertmanager"/>
                <p:cNvSpPr/>
                <p:nvPr/>
              </p:nvSpPr>
              <p:spPr>
                <a:xfrm>
                  <a:off x="0" y="128248"/>
                  <a:ext cx="1841164" cy="1151823"/>
                </a:xfrm>
                <a:prstGeom prst="rect">
                  <a:avLst/>
                </a:prstGeom>
                <a:solidFill>
                  <a:srgbClr val="FFF2C3"/>
                </a:solidFill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 sz="1600"/>
                  </a:lvl1pPr>
                </a:lstStyle>
                <a:p>
                  <a:r>
                    <a:rPr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Alertmanager</a:t>
                  </a:r>
                  <a:endParaRPr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38" name="Slack"/>
              <p:cNvSpPr/>
              <p:nvPr/>
            </p:nvSpPr>
            <p:spPr>
              <a:xfrm>
                <a:off x="10552520" y="3714599"/>
                <a:ext cx="911181" cy="603747"/>
              </a:xfrm>
              <a:prstGeom prst="roundRect">
                <a:avLst>
                  <a:gd name="adj" fmla="val 45584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 algn="ctr">
                  <a:defRPr sz="1600"/>
                </a:lvl1pPr>
              </a:lstStyle>
              <a:p>
                <a:r>
                  <a:rPr lang="en-US" sz="100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Hipchat</a:t>
                </a:r>
                <a:endParaRPr sz="10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Slack"/>
              <p:cNvSpPr/>
              <p:nvPr/>
            </p:nvSpPr>
            <p:spPr>
              <a:xfrm>
                <a:off x="10552520" y="4454165"/>
                <a:ext cx="911181" cy="603747"/>
              </a:xfrm>
              <a:prstGeom prst="roundRect">
                <a:avLst>
                  <a:gd name="adj" fmla="val 45584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45719" rIns="45719" anchor="ctr"/>
              <a:lstStyle>
                <a:lvl1pPr algn="ctr">
                  <a:defRPr sz="1600"/>
                </a:lvl1pPr>
              </a:lstStyle>
              <a:p>
                <a:r>
                  <a:rPr lang="en-US" sz="90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Webhook</a:t>
                </a:r>
                <a:endParaRPr sz="9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0" name="선"/>
              <p:cNvSpPr/>
              <p:nvPr/>
            </p:nvSpPr>
            <p:spPr>
              <a:xfrm flipV="1">
                <a:off x="9786502" y="2588142"/>
                <a:ext cx="626318" cy="1309545"/>
              </a:xfrm>
              <a:prstGeom prst="line">
                <a:avLst/>
              </a:prstGeom>
              <a:ln w="19050">
                <a:solidFill>
                  <a:srgbClr val="000000"/>
                </a:solidFill>
                <a:miter/>
                <a:tailEnd type="triangle"/>
              </a:ln>
            </p:spPr>
            <p:txBody>
              <a:bodyPr lIns="45719" rIns="45719"/>
              <a:lstStyle/>
              <a:p>
                <a:endParaRPr sz="12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1" name="선"/>
              <p:cNvSpPr/>
              <p:nvPr/>
            </p:nvSpPr>
            <p:spPr>
              <a:xfrm>
                <a:off x="9786502" y="4039258"/>
                <a:ext cx="626318" cy="1456345"/>
              </a:xfrm>
              <a:prstGeom prst="line">
                <a:avLst/>
              </a:prstGeom>
              <a:ln w="19050">
                <a:solidFill>
                  <a:srgbClr val="000000"/>
                </a:solidFill>
                <a:miter/>
                <a:tailEnd type="triangle"/>
              </a:ln>
            </p:spPr>
            <p:txBody>
              <a:bodyPr lIns="45719" rIns="45719"/>
              <a:lstStyle/>
              <a:p>
                <a:endParaRPr sz="12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TextBox 55"/>
              <p:cNvSpPr txBox="1"/>
              <p:nvPr/>
            </p:nvSpPr>
            <p:spPr>
              <a:xfrm>
                <a:off x="6931664" y="3623184"/>
                <a:ext cx="638263" cy="3077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3200">
                    <a:solidFill>
                      <a:srgbClr val="00002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rPr lang="en-US" sz="1400" dirty="0" smtClean="0"/>
                  <a:t>push</a:t>
                </a:r>
                <a:endParaRPr lang="en-US" sz="1050" dirty="0" smtClean="0"/>
              </a:p>
            </p:txBody>
          </p:sp>
          <p:sp>
            <p:nvSpPr>
              <p:cNvPr id="43" name="TextBox 55"/>
              <p:cNvSpPr txBox="1"/>
              <p:nvPr/>
            </p:nvSpPr>
            <p:spPr>
              <a:xfrm>
                <a:off x="9887484" y="3777072"/>
                <a:ext cx="562503" cy="2616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3200">
                    <a:solidFill>
                      <a:srgbClr val="00002F"/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rPr lang="en-US" sz="1050" smtClean="0"/>
                  <a:t>Alert</a:t>
                </a: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3647820" y="1482898"/>
            <a:ext cx="2010135" cy="1475020"/>
            <a:chOff x="4638283" y="1431289"/>
            <a:chExt cx="2010135" cy="1475020"/>
          </a:xfrm>
        </p:grpSpPr>
        <p:grpSp>
          <p:nvGrpSpPr>
            <p:cNvPr id="47" name="그룹"/>
            <p:cNvGrpSpPr/>
            <p:nvPr/>
          </p:nvGrpSpPr>
          <p:grpSpPr>
            <a:xfrm>
              <a:off x="4638283" y="1431289"/>
              <a:ext cx="2010135" cy="1475020"/>
              <a:chOff x="-14001" y="-58341"/>
              <a:chExt cx="2010134" cy="1475020"/>
            </a:xfrm>
          </p:grpSpPr>
          <p:sp>
            <p:nvSpPr>
              <p:cNvPr id="49" name="DNS…"/>
              <p:cNvSpPr/>
              <p:nvPr/>
            </p:nvSpPr>
            <p:spPr>
              <a:xfrm>
                <a:off x="-14001" y="261025"/>
                <a:ext cx="2008869" cy="11556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427121" indent="-160421">
                  <a:buSzPct val="100000"/>
                  <a:buChar char="•"/>
                  <a:defRPr sz="1600"/>
                </a:pPr>
                <a:endParaRPr lang="en-US" sz="140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Service Discovery"/>
              <p:cNvSpPr/>
              <p:nvPr/>
            </p:nvSpPr>
            <p:spPr>
              <a:xfrm>
                <a:off x="-10194" y="-58341"/>
                <a:ext cx="2006327" cy="376792"/>
              </a:xfrm>
              <a:prstGeom prst="rect">
                <a:avLst/>
              </a:prstGeom>
              <a:solidFill>
                <a:srgbClr val="FFF2C3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600"/>
                </a:lvl1pPr>
              </a:lstStyle>
              <a:p>
                <a:r>
                  <a:rPr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Service Discovery</a:t>
                </a: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4836608" y="1898926"/>
              <a:ext cx="159280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DNS, File</a:t>
              </a:r>
            </a:p>
            <a:p>
              <a:r>
                <a:rPr lang="en-US" altLang="ko-KR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Kubernetes</a:t>
              </a:r>
            </a:p>
            <a:p>
              <a:r>
                <a:rPr lang="en-US" altLang="ko-KR" sz="140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Openstack</a:t>
              </a:r>
              <a:endPara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40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EC2, </a:t>
              </a:r>
              <a:r>
                <a:rPr lang="en-US" altLang="ko-KR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GCE, </a:t>
              </a:r>
              <a:r>
                <a:rPr lang="en-US" altLang="ko-KR" sz="140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Azure</a:t>
              </a:r>
              <a:endPara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839021" y="3224265"/>
            <a:ext cx="2300931" cy="1415239"/>
            <a:chOff x="2804084" y="3058356"/>
            <a:chExt cx="2300931" cy="1415239"/>
          </a:xfrm>
        </p:grpSpPr>
        <p:sp>
          <p:nvSpPr>
            <p:cNvPr id="52" name="TextBox 55"/>
            <p:cNvSpPr txBox="1"/>
            <p:nvPr/>
          </p:nvSpPr>
          <p:spPr>
            <a:xfrm>
              <a:off x="2804084" y="3642598"/>
              <a:ext cx="2300931" cy="8309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rgbClr val="FF0000"/>
                  </a:solidFill>
                  <a:latin typeface="나눔스퀘어 ExtraBold"/>
                  <a:ea typeface="나눔스퀘어 ExtraBold"/>
                  <a:cs typeface="나눔스퀘어 ExtraBold"/>
                </a:defRPr>
              </a:lvl1pPr>
            </a:lstStyle>
            <a:p>
              <a:r>
                <a:rPr lang="ko-KR" altLang="en-US" dirty="0"/>
                <a:t>② </a:t>
              </a:r>
              <a:r>
                <a:rPr lang="en-US" altLang="ko-KR" dirty="0" smtClean="0"/>
                <a:t>Dynamic 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Target</a:t>
              </a:r>
              <a:endParaRPr lang="en-US" dirty="0"/>
            </a:p>
          </p:txBody>
        </p:sp>
        <p:sp>
          <p:nvSpPr>
            <p:cNvPr id="53" name="선"/>
            <p:cNvSpPr/>
            <p:nvPr/>
          </p:nvSpPr>
          <p:spPr>
            <a:xfrm flipH="1" flipV="1">
              <a:off x="2959951" y="4237098"/>
              <a:ext cx="1510918" cy="81249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선"/>
            <p:cNvSpPr/>
            <p:nvPr/>
          </p:nvSpPr>
          <p:spPr>
            <a:xfrm flipH="1" flipV="1">
              <a:off x="2966539" y="3058356"/>
              <a:ext cx="1504329" cy="958116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605037" y="3027093"/>
            <a:ext cx="2912540" cy="461665"/>
            <a:chOff x="5570100" y="2861184"/>
            <a:chExt cx="2912540" cy="461665"/>
          </a:xfrm>
        </p:grpSpPr>
        <p:sp>
          <p:nvSpPr>
            <p:cNvPr id="56" name="선"/>
            <p:cNvSpPr/>
            <p:nvPr/>
          </p:nvSpPr>
          <p:spPr>
            <a:xfrm flipH="1" flipV="1">
              <a:off x="5570100" y="2897066"/>
              <a:ext cx="1" cy="367140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TextBox 55"/>
            <p:cNvSpPr txBox="1"/>
            <p:nvPr/>
          </p:nvSpPr>
          <p:spPr>
            <a:xfrm>
              <a:off x="5699764" y="2861184"/>
              <a:ext cx="278287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3200">
                  <a:solidFill>
                    <a:srgbClr val="00002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ko-KR" altLang="en-US" sz="2400" dirty="0" smtClean="0">
                  <a:solidFill>
                    <a:srgbClr val="FF0000"/>
                  </a:solidFill>
                </a:rPr>
                <a:t>① </a:t>
              </a:r>
              <a:r>
                <a:rPr lang="en-US" sz="2400" dirty="0" smtClean="0">
                  <a:solidFill>
                    <a:srgbClr val="FF0000"/>
                  </a:solidFill>
                </a:rPr>
                <a:t>Discover Target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07504" y="1471847"/>
            <a:ext cx="2095865" cy="5262972"/>
            <a:chOff x="1072567" y="1305938"/>
            <a:chExt cx="2095865" cy="5262972"/>
          </a:xfrm>
        </p:grpSpPr>
        <p:sp>
          <p:nvSpPr>
            <p:cNvPr id="59" name="Application A…"/>
            <p:cNvSpPr/>
            <p:nvPr/>
          </p:nvSpPr>
          <p:spPr>
            <a:xfrm>
              <a:off x="1084427" y="1305938"/>
              <a:ext cx="1705108" cy="7877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/>
            <a:p>
              <a:pPr algn="ctr">
                <a:defRPr sz="1600"/>
              </a:pPr>
              <a:r>
                <a:rPr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Application</a:t>
              </a: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 sz="1600"/>
              </a:pPr>
              <a:r>
                <a:rPr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(/metrics)</a:t>
              </a:r>
            </a:p>
          </p:txBody>
        </p:sp>
        <p:sp>
          <p:nvSpPr>
            <p:cNvPr id="60" name="MySQL"/>
            <p:cNvSpPr/>
            <p:nvPr/>
          </p:nvSpPr>
          <p:spPr>
            <a:xfrm>
              <a:off x="1072567" y="2270642"/>
              <a:ext cx="1705108" cy="7877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600"/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MySQL</a:t>
              </a:r>
            </a:p>
          </p:txBody>
        </p:sp>
        <p:sp>
          <p:nvSpPr>
            <p:cNvPr id="61" name="Kafka"/>
            <p:cNvSpPr/>
            <p:nvPr/>
          </p:nvSpPr>
          <p:spPr>
            <a:xfrm>
              <a:off x="1072567" y="3421972"/>
              <a:ext cx="1705108" cy="7877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600"/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Kafka</a:t>
              </a:r>
            </a:p>
          </p:txBody>
        </p:sp>
        <p:sp>
          <p:nvSpPr>
            <p:cNvPr id="62" name="Pushgateway"/>
            <p:cNvSpPr/>
            <p:nvPr/>
          </p:nvSpPr>
          <p:spPr>
            <a:xfrm>
              <a:off x="1084427" y="4573302"/>
              <a:ext cx="1705108" cy="787714"/>
            </a:xfrm>
            <a:prstGeom prst="rect">
              <a:avLst/>
            </a:prstGeom>
            <a:solidFill>
              <a:srgbClr val="FFF2C3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600"/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Pushgateway</a:t>
              </a:r>
            </a:p>
          </p:txBody>
        </p:sp>
        <p:sp>
          <p:nvSpPr>
            <p:cNvPr id="63" name="Jobs"/>
            <p:cNvSpPr/>
            <p:nvPr/>
          </p:nvSpPr>
          <p:spPr>
            <a:xfrm>
              <a:off x="1301778" y="6051477"/>
              <a:ext cx="1237783" cy="517433"/>
            </a:xfrm>
            <a:prstGeom prst="roundRect">
              <a:avLst>
                <a:gd name="adj" fmla="val 45584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600"/>
              </a:lvl1pPr>
            </a:lstStyle>
            <a:p>
              <a:r>
                <a:rPr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Jobs</a:t>
              </a:r>
            </a:p>
          </p:txBody>
        </p:sp>
        <p:sp>
          <p:nvSpPr>
            <p:cNvPr id="64" name="mysql_exporter"/>
            <p:cNvSpPr/>
            <p:nvPr/>
          </p:nvSpPr>
          <p:spPr>
            <a:xfrm>
              <a:off x="1475807" y="2909766"/>
              <a:ext cx="1468646" cy="300597"/>
            </a:xfrm>
            <a:prstGeom prst="rect">
              <a:avLst/>
            </a:prstGeom>
            <a:solidFill>
              <a:srgbClr val="FFF2C3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defRPr sz="1600"/>
              </a:lvl1pPr>
            </a:lstStyle>
            <a:p>
              <a:r>
                <a:rPr lang="en-US" sz="1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ysql</a:t>
              </a:r>
              <a:r>
                <a:rPr lang="en-US"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exporter</a:t>
              </a:r>
              <a:endParaRPr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kafka_exporter"/>
            <p:cNvSpPr/>
            <p:nvPr/>
          </p:nvSpPr>
          <p:spPr>
            <a:xfrm>
              <a:off x="1475807" y="4055238"/>
              <a:ext cx="1468646" cy="300596"/>
            </a:xfrm>
            <a:prstGeom prst="rect">
              <a:avLst/>
            </a:prstGeom>
            <a:solidFill>
              <a:srgbClr val="FFF2C3"/>
            </a:solidFill>
            <a:ln w="12700">
              <a:solidFill>
                <a:srgbClr val="000000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/>
            <a:p>
              <a:pPr algn="ctr"/>
              <a:r>
                <a:rPr sz="120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kafka_exporter</a:t>
              </a:r>
              <a:endPara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선"/>
            <p:cNvSpPr/>
            <p:nvPr/>
          </p:nvSpPr>
          <p:spPr>
            <a:xfrm flipV="1">
              <a:off x="1958769" y="5473699"/>
              <a:ext cx="0" cy="495299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TextBox 55"/>
            <p:cNvSpPr txBox="1"/>
            <p:nvPr/>
          </p:nvSpPr>
          <p:spPr>
            <a:xfrm>
              <a:off x="2042164" y="5591684"/>
              <a:ext cx="1126268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3200">
                  <a:solidFill>
                    <a:srgbClr val="00002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en-US" sz="1400" smtClean="0"/>
                <a:t>Metric Push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688485" y="4882680"/>
            <a:ext cx="1963043" cy="1713816"/>
            <a:chOff x="4653549" y="4716772"/>
            <a:chExt cx="2190421" cy="1795628"/>
          </a:xfrm>
        </p:grpSpPr>
        <p:graphicFrame>
          <p:nvGraphicFramePr>
            <p:cNvPr id="69" name="표"/>
            <p:cNvGraphicFramePr/>
            <p:nvPr>
              <p:extLst>
                <p:ext uri="{D42A27DB-BD31-4B8C-83A1-F6EECF244321}">
                  <p14:modId xmlns:p14="http://schemas.microsoft.com/office/powerpoint/2010/main" val="1027914234"/>
                </p:ext>
              </p:extLst>
            </p:nvPr>
          </p:nvGraphicFramePr>
          <p:xfrm>
            <a:off x="4653549" y="5184532"/>
            <a:ext cx="2190421" cy="1327868"/>
          </p:xfrm>
          <a:graphic>
            <a:graphicData uri="http://schemas.openxmlformats.org/drawingml/2006/table">
              <a:tbl>
                <a:tblPr/>
                <a:tblGrid>
                  <a:gridCol w="1963043"/>
                </a:tblGrid>
                <a:tr h="422456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</a:rPr>
                          <a:t>Web UI</a:t>
                        </a:r>
                      </a:p>
                    </a:txBody>
                    <a:tcPr marL="0" marR="0" marT="0" marB="0" anchor="ctr" horzOverflow="overflow"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F3C3"/>
                      </a:solidFill>
                    </a:tcPr>
                  </a:tc>
                </a:tr>
                <a:tr h="422456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 err="1"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</a:rPr>
                          <a:t>Grafana</a:t>
                        </a:r>
                        <a:endParaRPr sz="160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endParaRP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</a:tr>
                <a:tr h="422456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600">
                            <a:latin typeface="나눔스퀘어 ExtraBold" panose="020B0600000101010101" pitchFamily="50" charset="-127"/>
                            <a:ea typeface="나눔스퀘어 ExtraBold" panose="020B0600000101010101" pitchFamily="50" charset="-127"/>
                          </a:rPr>
                          <a:t>API Clients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70707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70" name="선"/>
            <p:cNvSpPr/>
            <p:nvPr/>
          </p:nvSpPr>
          <p:spPr>
            <a:xfrm flipV="1">
              <a:off x="5570102" y="4716772"/>
              <a:ext cx="0" cy="363887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1" name="TextBox 55"/>
            <p:cNvSpPr txBox="1"/>
            <p:nvPr/>
          </p:nvSpPr>
          <p:spPr>
            <a:xfrm>
              <a:off x="5699764" y="4753484"/>
              <a:ext cx="113197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3200">
                  <a:solidFill>
                    <a:srgbClr val="00002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en-US" sz="1400" smtClean="0"/>
                <a:t>Prom Query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979390" y="1865704"/>
            <a:ext cx="1652932" cy="2172492"/>
            <a:chOff x="2944453" y="1699795"/>
            <a:chExt cx="1652932" cy="2172492"/>
          </a:xfrm>
        </p:grpSpPr>
        <p:sp>
          <p:nvSpPr>
            <p:cNvPr id="73" name="선"/>
            <p:cNvSpPr/>
            <p:nvPr/>
          </p:nvSpPr>
          <p:spPr>
            <a:xfrm flipH="1" flipV="1">
              <a:off x="2944453" y="1699795"/>
              <a:ext cx="1526416" cy="2172492"/>
            </a:xfrm>
            <a:prstGeom prst="line">
              <a:avLst/>
            </a:prstGeom>
            <a:ln w="19050">
              <a:solidFill>
                <a:srgbClr val="000000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4" name="TextBox 55"/>
            <p:cNvSpPr txBox="1"/>
            <p:nvPr/>
          </p:nvSpPr>
          <p:spPr>
            <a:xfrm>
              <a:off x="2959951" y="1798897"/>
              <a:ext cx="1637434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3200">
                  <a:solidFill>
                    <a:srgbClr val="00002F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r>
                <a:rPr lang="en-US" altLang="ko-KR" sz="2400" dirty="0" smtClean="0">
                  <a:solidFill>
                    <a:srgbClr val="FF0000"/>
                  </a:solidFill>
                </a:rPr>
                <a:t>Static</a:t>
              </a:r>
              <a:r>
                <a:rPr lang="en-US" sz="2400" dirty="0" smtClean="0">
                  <a:solidFill>
                    <a:srgbClr val="FF0000"/>
                  </a:solidFill>
                </a:rPr>
                <a:t> Target</a:t>
              </a: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24555" y="116632"/>
            <a:ext cx="384906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287" latinLnBrk="0">
              <a:lnSpc>
                <a:spcPct val="12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</a:rPr>
              <a:t>Prometheus Architecture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709623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Metric Collections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dirty="0"/>
              <a:t>Prometheus </a:t>
            </a:r>
            <a:r>
              <a:rPr kumimoji="1" lang="en-US" altLang="ko-KR" dirty="0" smtClean="0"/>
              <a:t>scrape </a:t>
            </a:r>
            <a:r>
              <a:rPr kumimoji="1" lang="en-US" altLang="ko-KR" kern="0" dirty="0" smtClean="0">
                <a:solidFill>
                  <a:srgbClr val="000000"/>
                </a:solidFill>
              </a:rPr>
              <a:t>metric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lvl="1" indent="-1460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</a:rPr>
              <a:t>Pulling time series data (Scrape) </a:t>
            </a:r>
          </a:p>
          <a:p>
            <a:pPr marL="542880" lvl="1" indent="-1460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 smtClean="0">
                <a:solidFill>
                  <a:srgbClr val="000000"/>
                </a:solidFill>
              </a:rPr>
              <a:t>Metric Source </a:t>
            </a:r>
          </a:p>
          <a:p>
            <a:pPr marL="863533" lvl="2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Directly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: </a:t>
            </a:r>
            <a:r>
              <a:rPr kumimoji="1" lang="en-US" altLang="ko-KR" sz="1400" b="0" kern="0" dirty="0" err="1" smtClean="0">
                <a:solidFill>
                  <a:srgbClr val="000000"/>
                </a:solidFill>
              </a:rPr>
              <a:t>prometheus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 metric en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d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point</a:t>
            </a:r>
          </a:p>
          <a:p>
            <a:pPr marL="863533" lvl="2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Exporter :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official &amp; 3rd-party </a:t>
            </a: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exporter</a:t>
            </a:r>
            <a:endParaRPr kumimoji="1" lang="en-US" altLang="ko-KR" sz="1400" b="0" kern="0" dirty="0">
              <a:solidFill>
                <a:srgbClr val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81" y="3068960"/>
            <a:ext cx="730103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709623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Metric Collections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dirty="0"/>
              <a:t>Prometheus </a:t>
            </a:r>
            <a:r>
              <a:rPr kumimoji="1" lang="en-US" altLang="ko-KR" dirty="0" smtClean="0"/>
              <a:t>scrape </a:t>
            </a:r>
            <a:r>
              <a:rPr kumimoji="1" lang="en-US" altLang="ko-KR" kern="0" dirty="0" smtClean="0">
                <a:solidFill>
                  <a:srgbClr val="000000"/>
                </a:solidFill>
              </a:rPr>
              <a:t>example 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153932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lvl="1" indent="-1460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b="0" kern="0" dirty="0">
                <a:solidFill>
                  <a:srgbClr val="000000"/>
                </a:solidFill>
              </a:rPr>
              <a:t>Node Exporter</a:t>
            </a:r>
          </a:p>
          <a:p>
            <a:pPr marL="863533" lvl="2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 smtClean="0">
                <a:solidFill>
                  <a:srgbClr val="000000"/>
                </a:solidFill>
              </a:rPr>
              <a:t>Hardware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and OS metrics 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수집 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/ </a:t>
            </a:r>
            <a:r>
              <a:rPr kumimoji="1" lang="ko-KR" altLang="en-US" sz="1400" b="0" kern="0" dirty="0">
                <a:solidFill>
                  <a:srgbClr val="000000"/>
                </a:solidFill>
              </a:rPr>
              <a:t>노출 </a:t>
            </a:r>
          </a:p>
          <a:p>
            <a:pPr marL="863533" lvl="2" indent="-285750" defTabSz="91440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</a:rPr>
              <a:t>Host CPU, Memory, Disk, Filesystem,  </a:t>
            </a:r>
            <a:r>
              <a:rPr kumimoji="1" lang="en-US" altLang="ko-KR" sz="1400" b="0" kern="0" dirty="0" err="1">
                <a:solidFill>
                  <a:srgbClr val="000000"/>
                </a:solidFill>
              </a:rPr>
              <a:t>vmstat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</a:rPr>
              <a:t>netstat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, </a:t>
            </a:r>
            <a:r>
              <a:rPr kumimoji="1" lang="en-US" altLang="ko-KR" sz="1400" b="0" kern="0" dirty="0" err="1">
                <a:solidFill>
                  <a:srgbClr val="000000"/>
                </a:solidFill>
              </a:rPr>
              <a:t>iostat</a:t>
            </a:r>
            <a:r>
              <a:rPr kumimoji="1" lang="en-US" altLang="ko-KR" sz="1400" b="0" kern="0" dirty="0">
                <a:solidFill>
                  <a:srgbClr val="000000"/>
                </a:solidFill>
              </a:rPr>
              <a:t>, /proc/~</a:t>
            </a:r>
          </a:p>
        </p:txBody>
      </p:sp>
      <p:pic>
        <p:nvPicPr>
          <p:cNvPr id="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627" y="2697843"/>
            <a:ext cx="1843234" cy="144107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Prometheus…"/>
          <p:cNvSpPr/>
          <p:nvPr/>
        </p:nvSpPr>
        <p:spPr>
          <a:xfrm>
            <a:off x="4704938" y="3096655"/>
            <a:ext cx="1803608" cy="796348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2202" tIns="42202" rIns="42202" bIns="42202" numCol="1" anchor="ctr">
            <a:noAutofit/>
          </a:bodyPr>
          <a:lstStyle/>
          <a:p>
            <a:pPr algn="ctr">
              <a:defRPr sz="1600"/>
            </a:pPr>
            <a:r>
              <a:rPr lang="en-US" sz="147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 </a:t>
            </a:r>
          </a:p>
          <a:p>
            <a:pPr algn="ctr">
              <a:defRPr sz="1600"/>
            </a:pPr>
            <a:r>
              <a:rPr lang="en-US" sz="147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Instance</a:t>
            </a:r>
            <a:endParaRPr sz="147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3780" y="3306036"/>
            <a:ext cx="930565" cy="224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8">
                <a:solidFill>
                  <a:schemeClr val="bg1"/>
                </a:solidFill>
                <a:ea typeface="나눔스퀘어 ExtraBold"/>
                <a:cs typeface="나눔스퀘어 ExtraBold"/>
              </a:rPr>
              <a:t>Exporter</a:t>
            </a:r>
            <a:endParaRPr lang="en-US" altLang="ko-KR" sz="1108" dirty="0">
              <a:solidFill>
                <a:schemeClr val="bg1"/>
              </a:solidFill>
              <a:ea typeface="나눔스퀘어 ExtraBold"/>
              <a:cs typeface="나눔스퀘어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4938" y="4042100"/>
            <a:ext cx="4244111" cy="222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23" dirty="0"/>
              <a:t># HELP </a:t>
            </a:r>
            <a:r>
              <a:rPr lang="en-US" altLang="ko-KR" sz="923" dirty="0" err="1"/>
              <a:t>node_cpu_seconds_total</a:t>
            </a:r>
            <a:r>
              <a:rPr lang="en-US" altLang="ko-KR" sz="923" dirty="0"/>
              <a:t> Seconds the </a:t>
            </a:r>
            <a:r>
              <a:rPr lang="en-US" altLang="ko-KR" sz="923" dirty="0" err="1"/>
              <a:t>cpus</a:t>
            </a:r>
            <a:r>
              <a:rPr lang="en-US" altLang="ko-KR" sz="923" dirty="0"/>
              <a:t> spent in each mode.</a:t>
            </a:r>
          </a:p>
          <a:p>
            <a:r>
              <a:rPr lang="en-US" altLang="ko-KR" sz="923" dirty="0"/>
              <a:t># TYPE </a:t>
            </a:r>
            <a:r>
              <a:rPr lang="en-US" altLang="ko-KR" sz="923" dirty="0" err="1"/>
              <a:t>node_cpu_seconds_total</a:t>
            </a:r>
            <a:r>
              <a:rPr lang="en-US" altLang="ko-KR" sz="923" dirty="0"/>
              <a:t> counter</a:t>
            </a:r>
          </a:p>
          <a:p>
            <a:r>
              <a:rPr lang="en-US" altLang="ko-KR" sz="923" dirty="0" err="1"/>
              <a:t>node_cpu_seconds_total</a:t>
            </a:r>
            <a:r>
              <a:rPr lang="en-US" altLang="ko-KR" sz="923" dirty="0"/>
              <a:t>{</a:t>
            </a:r>
            <a:r>
              <a:rPr lang="en-US" altLang="ko-KR" sz="923" dirty="0" err="1"/>
              <a:t>cpu</a:t>
            </a:r>
            <a:r>
              <a:rPr lang="en-US" altLang="ko-KR" sz="923" dirty="0"/>
              <a:t>="0",mode="idle"} 710442.62</a:t>
            </a:r>
          </a:p>
          <a:p>
            <a:r>
              <a:rPr lang="en-US" altLang="ko-KR" sz="923" dirty="0" err="1"/>
              <a:t>node_cpu_seconds_total</a:t>
            </a:r>
            <a:r>
              <a:rPr lang="en-US" altLang="ko-KR" sz="923" dirty="0"/>
              <a:t>{</a:t>
            </a:r>
            <a:r>
              <a:rPr lang="en-US" altLang="ko-KR" sz="923" dirty="0" err="1"/>
              <a:t>cpu</a:t>
            </a:r>
            <a:r>
              <a:rPr lang="en-US" altLang="ko-KR" sz="923" dirty="0"/>
              <a:t>="0",mode="nice"} 0</a:t>
            </a:r>
          </a:p>
          <a:p>
            <a:r>
              <a:rPr lang="en-US" altLang="ko-KR" sz="923" dirty="0" err="1"/>
              <a:t>node_cpu_seconds_total</a:t>
            </a:r>
            <a:r>
              <a:rPr lang="en-US" altLang="ko-KR" sz="923" dirty="0"/>
              <a:t>{</a:t>
            </a:r>
            <a:r>
              <a:rPr lang="en-US" altLang="ko-KR" sz="923" dirty="0" err="1"/>
              <a:t>cpu</a:t>
            </a:r>
            <a:r>
              <a:rPr lang="en-US" altLang="ko-KR" sz="923" dirty="0"/>
              <a:t>="0",mode="system"} 57773.05</a:t>
            </a:r>
          </a:p>
          <a:p>
            <a:r>
              <a:rPr lang="en-US" altLang="ko-KR" sz="923" dirty="0" err="1"/>
              <a:t>node_cpu_seconds_total</a:t>
            </a:r>
            <a:r>
              <a:rPr lang="en-US" altLang="ko-KR" sz="923" dirty="0"/>
              <a:t>{</a:t>
            </a:r>
            <a:r>
              <a:rPr lang="en-US" altLang="ko-KR" sz="923" dirty="0" err="1"/>
              <a:t>cpu</a:t>
            </a:r>
            <a:r>
              <a:rPr lang="en-US" altLang="ko-KR" sz="923" dirty="0"/>
              <a:t>="0",mode="user"} 59689.81</a:t>
            </a:r>
          </a:p>
          <a:p>
            <a:endParaRPr lang="en-US" altLang="ko-KR" sz="923" dirty="0"/>
          </a:p>
          <a:p>
            <a:r>
              <a:rPr lang="en-US" altLang="ko-KR" sz="923" dirty="0"/>
              <a:t># HELP node_load1 1m load average.</a:t>
            </a:r>
          </a:p>
          <a:p>
            <a:r>
              <a:rPr lang="en-US" altLang="ko-KR" sz="923" dirty="0"/>
              <a:t># TYPE node_load1 gauge</a:t>
            </a:r>
          </a:p>
          <a:p>
            <a:r>
              <a:rPr lang="en-US" altLang="ko-KR" sz="923" dirty="0"/>
              <a:t>node_load1 2.158203125</a:t>
            </a:r>
          </a:p>
          <a:p>
            <a:r>
              <a:rPr lang="en-US" altLang="ko-KR" sz="923" dirty="0"/>
              <a:t># HELP node_load5 5m load average.</a:t>
            </a:r>
          </a:p>
          <a:p>
            <a:r>
              <a:rPr lang="en-US" altLang="ko-KR" sz="923" dirty="0"/>
              <a:t># TYPE node_load5 gauge</a:t>
            </a:r>
          </a:p>
          <a:p>
            <a:r>
              <a:rPr lang="en-US" altLang="ko-KR" sz="923" dirty="0"/>
              <a:t>node_load5 2.14599609375</a:t>
            </a:r>
          </a:p>
          <a:p>
            <a:endParaRPr lang="en-US" altLang="ko-KR" sz="923" dirty="0"/>
          </a:p>
          <a:p>
            <a:r>
              <a:rPr lang="en-US" altLang="ko-KR" sz="923" dirty="0"/>
              <a:t>...</a:t>
            </a:r>
          </a:p>
        </p:txBody>
      </p:sp>
      <p:cxnSp>
        <p:nvCxnSpPr>
          <p:cNvPr id="16" name="직선 화살표 연결선 15"/>
          <p:cNvCxnSpPr>
            <a:endCxn id="18" idx="1"/>
          </p:cNvCxnSpPr>
          <p:nvPr/>
        </p:nvCxnSpPr>
        <p:spPr>
          <a:xfrm>
            <a:off x="2644401" y="3418380"/>
            <a:ext cx="1329378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8" idx="2"/>
          </p:cNvCxnSpPr>
          <p:nvPr/>
        </p:nvCxnSpPr>
        <p:spPr>
          <a:xfrm>
            <a:off x="4439063" y="3530724"/>
            <a:ext cx="265875" cy="162273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727933" y="3177535"/>
            <a:ext cx="1058303" cy="248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015" kern="0">
                <a:solidFill>
                  <a:srgbClr val="000000"/>
                </a:solidFill>
              </a:rPr>
              <a:t>Scrape Interval</a:t>
            </a:r>
            <a:endParaRPr lang="ko-KR" altLang="en-US" sz="1015" dirty="0"/>
          </a:p>
        </p:txBody>
      </p:sp>
      <p:sp>
        <p:nvSpPr>
          <p:cNvPr id="13" name="직사각형 12"/>
          <p:cNvSpPr/>
          <p:nvPr/>
        </p:nvSpPr>
        <p:spPr>
          <a:xfrm>
            <a:off x="1057656" y="4514604"/>
            <a:ext cx="1859338" cy="1750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300">
              <a:solidFill>
                <a:srgbClr val="00002F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9" name="Exporter"/>
          <p:cNvSpPr/>
          <p:nvPr/>
        </p:nvSpPr>
        <p:spPr>
          <a:xfrm>
            <a:off x="1171110" y="4630004"/>
            <a:ext cx="1143796" cy="713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35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3238" y="5017675"/>
            <a:ext cx="8194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/>
              <a:t>/metrics</a:t>
            </a:r>
            <a:endParaRPr lang="ko-KR" altLang="en-US" sz="1350"/>
          </a:p>
        </p:txBody>
      </p:sp>
      <p:sp>
        <p:nvSpPr>
          <p:cNvPr id="21" name="Exporter"/>
          <p:cNvSpPr/>
          <p:nvPr/>
        </p:nvSpPr>
        <p:spPr>
          <a:xfrm>
            <a:off x="1170469" y="5431284"/>
            <a:ext cx="1143796" cy="713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35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94441" y="4622700"/>
            <a:ext cx="9644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err="1"/>
              <a:t>Baremetal</a:t>
            </a:r>
            <a:endParaRPr lang="ko-KR" altLang="en-US" sz="1350"/>
          </a:p>
        </p:txBody>
      </p:sp>
      <p:sp>
        <p:nvSpPr>
          <p:cNvPr id="23" name="직사각형 22"/>
          <p:cNvSpPr/>
          <p:nvPr/>
        </p:nvSpPr>
        <p:spPr>
          <a:xfrm>
            <a:off x="1550496" y="5416897"/>
            <a:ext cx="4539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/>
              <a:t>VM</a:t>
            </a:r>
            <a:endParaRPr lang="ko-KR" altLang="en-US" sz="1350"/>
          </a:p>
        </p:txBody>
      </p:sp>
      <p:sp>
        <p:nvSpPr>
          <p:cNvPr id="24" name="선"/>
          <p:cNvSpPr/>
          <p:nvPr/>
        </p:nvSpPr>
        <p:spPr>
          <a:xfrm>
            <a:off x="2440636" y="5927902"/>
            <a:ext cx="1144828" cy="1866"/>
          </a:xfrm>
          <a:prstGeom prst="line">
            <a:avLst/>
          </a:prstGeom>
          <a:ln w="19050">
            <a:solidFill>
              <a:srgbClr val="000000"/>
            </a:solidFill>
            <a:miter/>
            <a:tailEnd type="triangle"/>
          </a:ln>
        </p:spPr>
        <p:txBody>
          <a:bodyPr lIns="34290" rIns="34290"/>
          <a:lstStyle/>
          <a:p>
            <a:endParaRPr sz="1350"/>
          </a:p>
        </p:txBody>
      </p:sp>
      <p:sp>
        <p:nvSpPr>
          <p:cNvPr id="25" name="직사각형 24"/>
          <p:cNvSpPr/>
          <p:nvPr/>
        </p:nvSpPr>
        <p:spPr>
          <a:xfrm>
            <a:off x="3641808" y="5794150"/>
            <a:ext cx="8194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/>
              <a:t>/metrics</a:t>
            </a:r>
            <a:endParaRPr lang="ko-KR" altLang="en-US" sz="1350"/>
          </a:p>
        </p:txBody>
      </p:sp>
      <p:sp>
        <p:nvSpPr>
          <p:cNvPr id="26" name="직사각형 25"/>
          <p:cNvSpPr/>
          <p:nvPr/>
        </p:nvSpPr>
        <p:spPr>
          <a:xfrm>
            <a:off x="1617676" y="4998856"/>
            <a:ext cx="697230" cy="309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Node exporter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17676" y="5799042"/>
            <a:ext cx="697230" cy="309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Node exporter</a:t>
            </a:r>
          </a:p>
        </p:txBody>
      </p:sp>
      <p:sp>
        <p:nvSpPr>
          <p:cNvPr id="28" name="선"/>
          <p:cNvSpPr/>
          <p:nvPr/>
        </p:nvSpPr>
        <p:spPr>
          <a:xfrm>
            <a:off x="2452463" y="5175180"/>
            <a:ext cx="1144828" cy="1866"/>
          </a:xfrm>
          <a:prstGeom prst="line">
            <a:avLst/>
          </a:prstGeom>
          <a:ln w="19050">
            <a:solidFill>
              <a:srgbClr val="000000"/>
            </a:solidFill>
            <a:miter/>
            <a:tailEnd type="triangle"/>
          </a:ln>
        </p:spPr>
        <p:txBody>
          <a:bodyPr lIns="34290" rIns="3429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690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4054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prstClr val="black"/>
                </a:solidFill>
              </a:rPr>
              <a:t>Prometheus </a:t>
            </a:r>
            <a:r>
              <a:rPr kumimoji="1" lang="en-US" altLang="ko-KR" sz="2400" b="1" kern="0" dirty="0">
                <a:solidFill>
                  <a:srgbClr val="000000"/>
                </a:solidFill>
              </a:rPr>
              <a:t>M</a:t>
            </a:r>
            <a:r>
              <a:rPr kumimoji="1" lang="en-US" altLang="ko-KR" sz="2400" b="1" kern="0" dirty="0" smtClean="0">
                <a:solidFill>
                  <a:srgbClr val="000000"/>
                </a:solidFill>
              </a:rPr>
              <a:t>etric </a:t>
            </a:r>
            <a:r>
              <a:rPr kumimoji="1" lang="en-US" altLang="ko-KR" sz="2400" b="1" kern="0" dirty="0">
                <a:solidFill>
                  <a:srgbClr val="000000"/>
                </a:solidFill>
              </a:rPr>
              <a:t>T</a:t>
            </a:r>
            <a:r>
              <a:rPr kumimoji="1" lang="en-US" altLang="ko-KR" sz="2400" b="1" kern="0" dirty="0" smtClean="0">
                <a:solidFill>
                  <a:srgbClr val="000000"/>
                </a:solidFill>
              </a:rPr>
              <a:t>arget</a:t>
            </a:r>
            <a:endParaRPr kumimoji="1" lang="en-US" altLang="ko-KR" sz="2400" b="1" kern="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dirty="0"/>
              <a:t>Prometheus </a:t>
            </a:r>
            <a:r>
              <a:rPr kumimoji="1" lang="en-US" altLang="ko-KR" kern="0" dirty="0" smtClean="0">
                <a:solidFill>
                  <a:srgbClr val="000000"/>
                </a:solidFill>
              </a:rPr>
              <a:t>scrape target</a:t>
            </a:r>
            <a:endParaRPr kumimoji="1"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70626" y="1394814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Prometheus…"/>
          <p:cNvSpPr/>
          <p:nvPr/>
        </p:nvSpPr>
        <p:spPr>
          <a:xfrm>
            <a:off x="1331640" y="3488356"/>
            <a:ext cx="1512168" cy="1028350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r>
              <a:rPr dirty="0">
                <a:latin typeface="+mn-ea"/>
              </a:rPr>
              <a:t>Prometheus</a:t>
            </a:r>
          </a:p>
          <a:p>
            <a:pPr algn="ctr">
              <a:defRPr sz="1600"/>
            </a:pPr>
            <a:r>
              <a:rPr dirty="0" smtClean="0">
                <a:latin typeface="+mn-ea"/>
              </a:rPr>
              <a:t>Server</a:t>
            </a:r>
            <a:endParaRPr dirty="0"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7544" y="5348301"/>
            <a:ext cx="1512168" cy="5738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chemeClr val="tx1"/>
                </a:solidFill>
                <a:latin typeface="+mn-ea"/>
              </a:rPr>
              <a:t>Instance</a:t>
            </a:r>
            <a:endParaRPr kumimoji="1" lang="ko-KR" altLang="en-US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31740" y="5348301"/>
            <a:ext cx="1512168" cy="5738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chemeClr val="tx1"/>
                </a:solidFill>
                <a:latin typeface="+mn-ea"/>
              </a:rPr>
              <a:t>Instance</a:t>
            </a:r>
            <a:endParaRPr kumimoji="1" lang="ko-KR" altLang="en-US" sz="11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752330" y="3416348"/>
            <a:ext cx="1996134" cy="1475020"/>
            <a:chOff x="4652284" y="1431289"/>
            <a:chExt cx="1996134" cy="1475020"/>
          </a:xfrm>
        </p:grpSpPr>
        <p:grpSp>
          <p:nvGrpSpPr>
            <p:cNvPr id="15" name="그룹"/>
            <p:cNvGrpSpPr/>
            <p:nvPr/>
          </p:nvGrpSpPr>
          <p:grpSpPr>
            <a:xfrm>
              <a:off x="4652284" y="1431289"/>
              <a:ext cx="1996134" cy="1475020"/>
              <a:chOff x="0" y="-58341"/>
              <a:chExt cx="1996133" cy="1475020"/>
            </a:xfrm>
          </p:grpSpPr>
          <p:sp>
            <p:nvSpPr>
              <p:cNvPr id="17" name="DNS…"/>
              <p:cNvSpPr/>
              <p:nvPr/>
            </p:nvSpPr>
            <p:spPr>
              <a:xfrm>
                <a:off x="1265" y="318451"/>
                <a:ext cx="1993603" cy="10982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427121" indent="-160421">
                  <a:buSzPct val="100000"/>
                  <a:buChar char="•"/>
                  <a:defRPr sz="1600"/>
                </a:pPr>
                <a:endParaRPr lang="en-US" sz="1400" smtClean="0">
                  <a:latin typeface="+mn-ea"/>
                </a:endParaRPr>
              </a:p>
            </p:txBody>
          </p:sp>
          <p:sp>
            <p:nvSpPr>
              <p:cNvPr id="18" name="Service Discovery"/>
              <p:cNvSpPr/>
              <p:nvPr/>
            </p:nvSpPr>
            <p:spPr>
              <a:xfrm>
                <a:off x="0" y="-58341"/>
                <a:ext cx="1996133" cy="37679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600"/>
                </a:lvl1pPr>
              </a:lstStyle>
              <a:p>
                <a:r>
                  <a:rPr>
                    <a:latin typeface="+mn-ea"/>
                  </a:rPr>
                  <a:t>Service Discovery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4836608" y="1898926"/>
              <a:ext cx="149342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DNS, File</a:t>
              </a:r>
            </a:p>
            <a:p>
              <a:r>
                <a:rPr lang="en-US" altLang="ko-KR" sz="1400" dirty="0">
                  <a:latin typeface="+mn-ea"/>
                </a:rPr>
                <a:t>Kubernetes</a:t>
              </a:r>
            </a:p>
            <a:p>
              <a:r>
                <a:rPr lang="en-US" altLang="ko-KR" sz="1400" dirty="0" smtClean="0">
                  <a:latin typeface="+mn-ea"/>
                </a:rPr>
                <a:t>OpenStack</a:t>
              </a:r>
              <a:endParaRPr lang="en-US" altLang="ko-KR" sz="1400" dirty="0">
                <a:latin typeface="+mn-ea"/>
              </a:endParaRPr>
            </a:p>
            <a:p>
              <a:r>
                <a:rPr lang="en-US" altLang="ko-KR" sz="1400" dirty="0" smtClean="0">
                  <a:latin typeface="+mn-ea"/>
                </a:rPr>
                <a:t>EC2, </a:t>
              </a:r>
              <a:r>
                <a:rPr lang="en-US" altLang="ko-KR" sz="1400" dirty="0">
                  <a:latin typeface="+mn-ea"/>
                </a:rPr>
                <a:t>GCE, </a:t>
              </a:r>
              <a:r>
                <a:rPr lang="en-US" altLang="ko-KR" sz="1400" dirty="0" smtClean="0">
                  <a:latin typeface="+mn-ea"/>
                </a:rPr>
                <a:t>Azure</a:t>
              </a:r>
              <a:endParaRPr lang="en-US" altLang="ko-KR" sz="1400" dirty="0">
                <a:latin typeface="+mn-ea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83768" y="5238351"/>
            <a:ext cx="1008112" cy="243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+mn-ea"/>
                <a:cs typeface="나눔스퀘어 ExtraBold"/>
              </a:rPr>
              <a:t>Exporter</a:t>
            </a:r>
            <a:endParaRPr lang="en-US" altLang="ko-KR" sz="1200" dirty="0">
              <a:solidFill>
                <a:schemeClr val="bg1"/>
              </a:solidFill>
              <a:latin typeface="+mn-ea"/>
              <a:cs typeface="나눔스퀘어 ExtraBold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302726" y="4701904"/>
            <a:ext cx="532970" cy="53644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224533" y="4701904"/>
            <a:ext cx="544147" cy="50925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73556" y="4783619"/>
            <a:ext cx="12298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kern="0" dirty="0" smtClean="0">
                <a:solidFill>
                  <a:srgbClr val="000000"/>
                </a:solidFill>
                <a:latin typeface="+mn-ea"/>
              </a:rPr>
              <a:t>192.168.1.2:9090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50088" y="4788105"/>
            <a:ext cx="12298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kern="0" smtClean="0">
                <a:solidFill>
                  <a:srgbClr val="000000"/>
                </a:solidFill>
                <a:latin typeface="+mn-ea"/>
              </a:rPr>
              <a:t>192.168.1.3:9100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2987824" y="3879854"/>
            <a:ext cx="3621755" cy="17541"/>
          </a:xfrm>
          <a:prstGeom prst="straightConnector1">
            <a:avLst/>
          </a:prstGeom>
          <a:ln>
            <a:headEnd type="triangle" w="med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4644008" y="5326498"/>
            <a:ext cx="1512168" cy="5738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chemeClr val="tx1"/>
                </a:solidFill>
                <a:latin typeface="+mn-ea"/>
              </a:rPr>
              <a:t>Instance</a:t>
            </a:r>
            <a:endParaRPr kumimoji="1" lang="ko-KR" altLang="en-US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08204" y="5326498"/>
            <a:ext cx="1512168" cy="5738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solidFill>
                  <a:schemeClr val="tx1"/>
                </a:solidFill>
                <a:latin typeface="+mn-ea"/>
              </a:rPr>
              <a:t>Instance</a:t>
            </a:r>
            <a:endParaRPr kumimoji="1" lang="ko-KR" altLang="en-US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5216548"/>
            <a:ext cx="1008112" cy="243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+mn-ea"/>
                <a:cs typeface="나눔스퀘어 ExtraBold"/>
              </a:rPr>
              <a:t>Exporter</a:t>
            </a:r>
            <a:endParaRPr lang="en-US" altLang="ko-KR" sz="1200" dirty="0">
              <a:solidFill>
                <a:schemeClr val="bg1"/>
              </a:solidFill>
              <a:latin typeface="+mn-ea"/>
              <a:cs typeface="나눔스퀘어 ExtraBold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996243" y="4172744"/>
            <a:ext cx="2403849" cy="106560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87824" y="4068490"/>
            <a:ext cx="4176464" cy="114805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67180" y="3600853"/>
            <a:ext cx="1184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kern="0" smtClean="0">
                <a:solidFill>
                  <a:srgbClr val="000000"/>
                </a:solidFill>
                <a:latin typeface="+mn-ea"/>
              </a:rPr>
              <a:t>Discover Target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3556" y="1387105"/>
            <a:ext cx="729478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4605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kern="0" dirty="0">
                <a:solidFill>
                  <a:srgbClr val="000000"/>
                </a:solidFill>
                <a:latin typeface="+mn-ea"/>
              </a:rPr>
              <a:t>Service Discovery</a:t>
            </a:r>
          </a:p>
          <a:p>
            <a:pPr marL="682580" lvl="1" indent="-28575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+mn-ea"/>
              </a:rPr>
              <a:t>Static Target </a:t>
            </a:r>
          </a:p>
          <a:p>
            <a:pPr marL="682580" lvl="1" indent="-28575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Wingdings" charset="2"/>
              <a:buChar char="ü"/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+mn-ea"/>
              </a:rPr>
              <a:t>Service Discovery </a:t>
            </a:r>
          </a:p>
          <a:p>
            <a:pPr marL="863533" lvl="2" indent="-28575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charset="0"/>
              <a:buChar char="•"/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+mn-ea"/>
              </a:rPr>
              <a:t>File-based Discovery</a:t>
            </a:r>
          </a:p>
          <a:p>
            <a:pPr marL="863533" lvl="2" indent="-285750" fontAlgn="base"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 typeface="Arial" charset="0"/>
              <a:buChar char="•"/>
              <a:defRPr/>
            </a:pPr>
            <a:r>
              <a:rPr kumimoji="1" lang="en-US" altLang="ko-KR" sz="1400" kern="0" dirty="0">
                <a:solidFill>
                  <a:srgbClr val="000000"/>
                </a:solidFill>
                <a:latin typeface="+mn-ea"/>
              </a:rPr>
              <a:t>Automated Discovery (DNS, Consul, Cloud Provider, Kubernetes...)</a:t>
            </a:r>
          </a:p>
        </p:txBody>
      </p:sp>
    </p:spTree>
    <p:extLst>
      <p:ext uri="{BB962C8B-B14F-4D97-AF65-F5344CB8AC3E}">
        <p14:creationId xmlns:p14="http://schemas.microsoft.com/office/powerpoint/2010/main" val="11363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685"/>
            <a:ext cx="9144000" cy="134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555" y="116632"/>
            <a:ext cx="573227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defTabSz="914287" latinLnBrk="0">
              <a:lnSpc>
                <a:spcPct val="120000"/>
              </a:lnSpc>
            </a:pPr>
            <a:r>
              <a:rPr lang="en-US" altLang="ko-KR" sz="2400" b="1" dirty="0">
                <a:solidFill>
                  <a:prstClr val="black"/>
                </a:solidFill>
              </a:rPr>
              <a:t>Prometheus Alerting &amp; </a:t>
            </a:r>
            <a:r>
              <a:rPr lang="en-US" altLang="ko-KR" sz="2400" b="1" dirty="0" err="1">
                <a:solidFill>
                  <a:prstClr val="black"/>
                </a:solidFill>
              </a:rPr>
              <a:t>Alertmanager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813" y="908720"/>
            <a:ext cx="783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ko-KR" dirty="0" smtClean="0"/>
              <a:t>Prometheus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Alertmanager</a:t>
            </a:r>
            <a:r>
              <a:rPr kumimoji="1" lang="ko-KR" altLang="en-US" dirty="0" smtClean="0"/>
              <a:t> 간 </a:t>
            </a:r>
            <a:r>
              <a:rPr kumimoji="1" lang="en-US" altLang="ko-KR" dirty="0" smtClean="0"/>
              <a:t>Alert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Rule &amp; Notification</a:t>
            </a:r>
            <a:r>
              <a:rPr kumimoji="1" lang="ko-KR" altLang="en-US" dirty="0" smtClean="0"/>
              <a:t> 연계 기능 제공</a:t>
            </a:r>
            <a:endParaRPr kumimoji="1" lang="ko-KR" altLang="en-US" dirty="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271304" y="1335478"/>
            <a:ext cx="8352928" cy="1490686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880" marR="0" lvl="1" indent="-146050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0000"/>
              </a:buClr>
              <a:buSzPct val="90000"/>
              <a:buFontTx/>
              <a:buNone/>
              <a:tabLst/>
              <a:defRPr/>
            </a:pPr>
            <a:endParaRPr kumimoji="1" lang="en-US" altLang="ko-KR" sz="1400" b="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Prometheus…"/>
          <p:cNvSpPr/>
          <p:nvPr/>
        </p:nvSpPr>
        <p:spPr>
          <a:xfrm>
            <a:off x="3563888" y="3535638"/>
            <a:ext cx="1953909" cy="862710"/>
          </a:xfrm>
          <a:prstGeom prst="rect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600"/>
            </a:pPr>
            <a:r>
              <a:rPr 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Alertmanager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한쪽 모서리가 잘린 사각형 31"/>
          <p:cNvSpPr/>
          <p:nvPr/>
        </p:nvSpPr>
        <p:spPr>
          <a:xfrm>
            <a:off x="843307" y="3068960"/>
            <a:ext cx="1584176" cy="691693"/>
          </a:xfrm>
          <a:prstGeom prst="snip1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Prometheus</a:t>
            </a:r>
          </a:p>
          <a:p>
            <a:pPr algn="ctr">
              <a:defRPr sz="1600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Alert Rules</a:t>
            </a:r>
          </a:p>
        </p:txBody>
      </p:sp>
      <p:sp>
        <p:nvSpPr>
          <p:cNvPr id="33" name="한쪽 모서리가 잘린 사각형 32"/>
          <p:cNvSpPr/>
          <p:nvPr/>
        </p:nvSpPr>
        <p:spPr>
          <a:xfrm>
            <a:off x="843307" y="3861048"/>
            <a:ext cx="1584176" cy="700606"/>
          </a:xfrm>
          <a:prstGeom prst="snip1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Prometheus</a:t>
            </a:r>
          </a:p>
          <a:p>
            <a:pPr algn="ctr">
              <a:defRPr sz="1600"/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Alert Rules</a:t>
            </a:r>
          </a:p>
        </p:txBody>
      </p:sp>
      <p:pic>
        <p:nvPicPr>
          <p:cNvPr id="35" name="Picture 2" descr="관련 이미지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09" y="4114450"/>
            <a:ext cx="758613" cy="7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apple mail icon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>
                        <a14:foregroundMark x1="51458" y1="40781" x2="51458" y2="40781"/>
                        <a14:foregroundMark x1="68438" y1="46563" x2="68438" y2="46563"/>
                        <a14:foregroundMark x1="60208" y1="60156" x2="60208" y2="60156"/>
                        <a14:foregroundMark x1="34792" y1="45156" x2="34792" y2="45156"/>
                        <a14:foregroundMark x1="24063" y1="56563" x2="24063" y2="5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67" y="3145425"/>
            <a:ext cx="1065698" cy="7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선"/>
          <p:cNvSpPr/>
          <p:nvPr/>
        </p:nvSpPr>
        <p:spPr>
          <a:xfrm flipV="1">
            <a:off x="2602655" y="4056095"/>
            <a:ext cx="786060" cy="23700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 type="diamond" w="med" len="med"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38" name="Picture 6" descr="hipchat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91" y="3140968"/>
            <a:ext cx="788662" cy="7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opsgenie에 대한 이미지 검색결과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32" y="3728166"/>
            <a:ext cx="1531179" cy="15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선"/>
          <p:cNvSpPr/>
          <p:nvPr/>
        </p:nvSpPr>
        <p:spPr>
          <a:xfrm>
            <a:off x="2602655" y="3523597"/>
            <a:ext cx="786060" cy="39044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 type="diamond" w="med" len="med"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선"/>
          <p:cNvSpPr/>
          <p:nvPr/>
        </p:nvSpPr>
        <p:spPr>
          <a:xfrm>
            <a:off x="5622722" y="3929630"/>
            <a:ext cx="772477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  <a:headEnd type="diamond" w="med" len="med"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3" name="TextBox 55"/>
          <p:cNvSpPr txBox="1"/>
          <p:nvPr/>
        </p:nvSpPr>
        <p:spPr>
          <a:xfrm>
            <a:off x="1170978" y="1343680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00002F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endParaRPr sz="1400">
              <a:latin typeface="+mn-lt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42047" y="1413937"/>
            <a:ext cx="6183292" cy="954107"/>
            <a:chOff x="5827599" y="1364071"/>
            <a:chExt cx="6183292" cy="954107"/>
          </a:xfrm>
        </p:grpSpPr>
        <p:sp>
          <p:nvSpPr>
            <p:cNvPr id="45" name="직사각형 44"/>
            <p:cNvSpPr/>
            <p:nvPr/>
          </p:nvSpPr>
          <p:spPr>
            <a:xfrm>
              <a:off x="5914891" y="1794958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Alert Rules setting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Alert Trigger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27599" y="1364071"/>
              <a:ext cx="1354025" cy="414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002F"/>
                  </a:solidFill>
                  <a:ea typeface="나눔스퀘어 ExtraBold" panose="020B0600000101010101" pitchFamily="50" charset="-127"/>
                </a:rPr>
                <a:t>Prometheus</a:t>
              </a:r>
              <a:endParaRPr lang="en-US" altLang="ko-KR" sz="1400" b="1" dirty="0">
                <a:solidFill>
                  <a:srgbClr val="00002F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33051" y="1395353"/>
            <a:ext cx="5007501" cy="1619022"/>
            <a:chOff x="5827599" y="1259518"/>
            <a:chExt cx="6183293" cy="1619022"/>
          </a:xfrm>
        </p:grpSpPr>
        <p:sp>
          <p:nvSpPr>
            <p:cNvPr id="48" name="직사각형 47"/>
            <p:cNvSpPr/>
            <p:nvPr/>
          </p:nvSpPr>
          <p:spPr>
            <a:xfrm>
              <a:off x="5914892" y="1708989"/>
              <a:ext cx="6096000" cy="11695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Notification Channel Integration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Send </a:t>
              </a:r>
              <a:r>
                <a:rPr lang="en-US" altLang="ko-KR" sz="1400" dirty="0">
                  <a:ea typeface="나눔스퀘어 Bold" panose="020B0600000101010101" pitchFamily="50" charset="-127"/>
                </a:rPr>
                <a:t>to Notification </a:t>
              </a:r>
              <a:r>
                <a:rPr lang="en-US" altLang="ko-KR" sz="1400" dirty="0" smtClean="0">
                  <a:ea typeface="나눔스퀘어 Bold" panose="020B0600000101010101" pitchFamily="50" charset="-127"/>
                </a:rPr>
                <a:t>Channel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Alert De-Duplication</a:t>
              </a:r>
              <a:endParaRPr lang="en-US" altLang="ko-KR" sz="1400" dirty="0">
                <a:ea typeface="나눔스퀘어 Bold" panose="020B0600000101010101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Alert Routing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ea typeface="나눔스퀘어 Bold" panose="020B0600000101010101" pitchFamily="50" charset="-127"/>
                </a:rPr>
                <a:t>Silence  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827599" y="1259518"/>
              <a:ext cx="1878528" cy="414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 smtClean="0">
                  <a:solidFill>
                    <a:srgbClr val="00002F"/>
                  </a:solidFill>
                  <a:ea typeface="나눔스퀘어 ExtraBold" panose="020B0600000101010101" pitchFamily="50" charset="-127"/>
                </a:rPr>
                <a:t>Alertmanager</a:t>
              </a:r>
              <a:endParaRPr lang="en-US" altLang="ko-KR" sz="1600" b="1" dirty="0">
                <a:solidFill>
                  <a:srgbClr val="00002F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905342" y="5085184"/>
            <a:ext cx="6546978" cy="1718690"/>
            <a:chOff x="848544" y="3950986"/>
            <a:chExt cx="3384376" cy="1021975"/>
          </a:xfrm>
        </p:grpSpPr>
        <p:sp>
          <p:nvSpPr>
            <p:cNvPr id="51" name="TextBox 50"/>
            <p:cNvSpPr txBox="1"/>
            <p:nvPr/>
          </p:nvSpPr>
          <p:spPr>
            <a:xfrm>
              <a:off x="848544" y="4094506"/>
              <a:ext cx="3384000" cy="878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- </a:t>
              </a:r>
              <a:r>
                <a:rPr lang="en-US" altLang="ko-KR" sz="1000" dirty="0"/>
                <a:t>name: </a:t>
              </a:r>
              <a:r>
                <a:rPr lang="en-US" altLang="ko-KR" sz="1000" dirty="0" err="1"/>
                <a:t>node.rules</a:t>
              </a:r>
              <a:endParaRPr lang="en-US" altLang="ko-KR" sz="1000" dirty="0"/>
            </a:p>
            <a:p>
              <a:r>
                <a:rPr lang="en-US" altLang="ko-KR" sz="1000" dirty="0" smtClean="0"/>
                <a:t> </a:t>
              </a:r>
              <a:r>
                <a:rPr lang="mr-IN" altLang="ko-KR" sz="1000" dirty="0" smtClean="0"/>
                <a:t> </a:t>
              </a:r>
              <a:r>
                <a:rPr lang="mr-IN" altLang="ko-KR" sz="1000" dirty="0" err="1"/>
                <a:t>rules</a:t>
              </a:r>
              <a:r>
                <a:rPr lang="mr-IN" altLang="ko-KR" sz="1000" dirty="0" smtClean="0"/>
                <a:t>: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  - </a:t>
              </a:r>
              <a:r>
                <a:rPr lang="en-US" altLang="ko-KR" sz="1000" dirty="0"/>
                <a:t>alert: </a:t>
              </a:r>
              <a:r>
                <a:rPr lang="en-US" altLang="ko-KR" sz="1000" dirty="0" err="1"/>
                <a:t>NodeCPUUsage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 smtClean="0"/>
                <a:t>   expr</a:t>
              </a:r>
              <a:r>
                <a:rPr lang="en-US" altLang="ko-KR" sz="1000" dirty="0"/>
                <a:t>: (100 - </a:t>
              </a:r>
              <a:r>
                <a:rPr lang="en-US" altLang="ko-KR" sz="1000" dirty="0" err="1"/>
                <a:t>avg</a:t>
              </a:r>
              <a:r>
                <a:rPr lang="en-US" altLang="ko-KR" sz="1000" dirty="0"/>
                <a:t> by (</a:t>
              </a:r>
              <a:r>
                <a:rPr lang="en-US" altLang="ko-KR" sz="1000" dirty="0" err="1"/>
                <a:t>instance,mode</a:t>
              </a:r>
              <a:r>
                <a:rPr lang="en-US" altLang="ko-KR" sz="1000" dirty="0"/>
                <a:t>) (irate(</a:t>
              </a:r>
              <a:r>
                <a:rPr lang="en-US" altLang="ko-KR" sz="1000" dirty="0" err="1"/>
                <a:t>node_cpu_seconds_total</a:t>
              </a:r>
              <a:r>
                <a:rPr lang="en-US" altLang="ko-KR" sz="1000" dirty="0"/>
                <a:t>{mode="idle"}[1m])) * 100) &gt; </a:t>
              </a:r>
              <a:r>
                <a:rPr lang="en-US" altLang="ko-KR" sz="1000" dirty="0" smtClean="0"/>
                <a:t>75</a:t>
              </a:r>
            </a:p>
            <a:p>
              <a:r>
                <a:rPr lang="mr-IN" altLang="ko-KR" sz="1000" dirty="0" smtClean="0"/>
                <a:t>   </a:t>
              </a:r>
              <a:r>
                <a:rPr lang="en-US" altLang="ko-KR" sz="1000" dirty="0" smtClean="0"/>
                <a:t> </a:t>
              </a:r>
              <a:r>
                <a:rPr lang="mr-IN" altLang="ko-KR" sz="1000" dirty="0" err="1" smtClean="0"/>
                <a:t>for</a:t>
              </a:r>
              <a:r>
                <a:rPr lang="mr-IN" altLang="ko-KR" sz="1000" dirty="0"/>
                <a:t>: 2m</a:t>
              </a:r>
            </a:p>
            <a:p>
              <a:r>
                <a:rPr lang="mr-IN" altLang="ko-KR" sz="1000" dirty="0"/>
                <a:t> </a:t>
              </a:r>
              <a:r>
                <a:rPr lang="mr-IN" altLang="ko-KR" sz="1000" dirty="0" smtClean="0"/>
                <a:t>  </a:t>
              </a:r>
              <a:r>
                <a:rPr lang="en-US" altLang="ko-KR" sz="1000" dirty="0" smtClean="0"/>
                <a:t> </a:t>
              </a:r>
              <a:r>
                <a:rPr lang="mr-IN" altLang="ko-KR" sz="1000" dirty="0" err="1" smtClean="0"/>
                <a:t>labels</a:t>
              </a:r>
              <a:r>
                <a:rPr lang="mr-IN" altLang="ko-KR" sz="1000" dirty="0"/>
                <a:t>:</a:t>
              </a:r>
            </a:p>
            <a:p>
              <a:r>
                <a:rPr lang="en-US" altLang="ko-KR" sz="1000" dirty="0" smtClean="0"/>
                <a:t>     </a:t>
              </a:r>
              <a:r>
                <a:rPr lang="ko-KR" altLang="en-US" sz="1000" dirty="0" smtClean="0"/>
                <a:t>   </a:t>
              </a:r>
              <a:r>
                <a:rPr lang="en-US" altLang="ko-KR" sz="1000" dirty="0" smtClean="0"/>
                <a:t>severity</a:t>
              </a:r>
              <a:r>
                <a:rPr lang="en-US" altLang="ko-KR" sz="1000" dirty="0"/>
                <a:t>: warning</a:t>
              </a:r>
            </a:p>
            <a:p>
              <a:r>
                <a:rPr lang="en-US" altLang="ko-KR" sz="1000" dirty="0"/>
                <a:t>   </a:t>
              </a:r>
              <a:r>
                <a:rPr lang="en-US" altLang="ko-KR" sz="1000" dirty="0" smtClean="0"/>
                <a:t>   annotations</a:t>
              </a:r>
              <a:r>
                <a:rPr lang="en-US" altLang="ko-KR" sz="1000" dirty="0"/>
                <a:t>:</a:t>
              </a:r>
            </a:p>
            <a:p>
              <a:r>
                <a:rPr lang="en-US" altLang="ko-KR" sz="1000" dirty="0"/>
                <a:t>   </a:t>
              </a:r>
              <a:r>
                <a:rPr lang="en-US" altLang="ko-KR" sz="1000" dirty="0" smtClean="0"/>
                <a:t>     message: CPU Usage HIGH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8544" y="3950986"/>
              <a:ext cx="3384376" cy="1249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 err="1" smtClean="0"/>
                <a:t>node_alerts.rules</a:t>
              </a:r>
              <a:endParaRPr lang="en-US" altLang="ko-KR" sz="1000" dirty="0"/>
            </a:p>
          </p:txBody>
        </p:sp>
      </p:grpSp>
      <p:sp>
        <p:nvSpPr>
          <p:cNvPr id="53" name="아래쪽 화살표 4"/>
          <p:cNvSpPr/>
          <p:nvPr/>
        </p:nvSpPr>
        <p:spPr>
          <a:xfrm>
            <a:off x="1421802" y="4662512"/>
            <a:ext cx="341886" cy="350664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2231</Words>
  <Application>Microsoft Macintosh PowerPoint</Application>
  <PresentationFormat>화면 슬라이드 쇼(4:3)</PresentationFormat>
  <Paragraphs>669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굴림</vt:lpstr>
      <vt:lpstr>나눔스퀘어 Bold</vt:lpstr>
      <vt:lpstr>나눔스퀘어 ExtraBold</vt:lpstr>
      <vt:lpstr>맑은 고딕</vt:lpstr>
      <vt:lpstr>Arial Unicode MS</vt:lpstr>
      <vt:lpstr>Cambria</vt:lpstr>
      <vt:lpstr>Mangal</vt:lpstr>
      <vt:lpstr>SFMono-Regular</vt:lpstr>
      <vt:lpstr>Wingdings</vt:lpstr>
      <vt:lpstr>Arial</vt:lpstr>
      <vt:lpstr>Office 테마</vt:lpstr>
      <vt:lpstr>Kubernetes를 부탁해 : Prometheus 기반 Monitoring 구축 &amp; 활용기</vt:lpstr>
      <vt:lpstr>PowerPoint 프레젠테이션</vt:lpstr>
      <vt:lpstr>What is Prometheus?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How to monitoring with k8s</vt:lpstr>
      <vt:lpstr>PowerPoint 프레젠테이션</vt:lpstr>
      <vt:lpstr>PowerPoint 프레젠테이션</vt:lpstr>
      <vt:lpstr>PowerPoint 프레젠테이션</vt:lpstr>
      <vt:lpstr>k8s 주요 Metric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Kubernetes Auto Scaler  Istio + Prometheus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jsmun</dc:creator>
  <cp:lastModifiedBy>Microsoft Office 사용자</cp:lastModifiedBy>
  <cp:revision>257</cp:revision>
  <dcterms:created xsi:type="dcterms:W3CDTF">2016-10-28T07:27:24Z</dcterms:created>
  <dcterms:modified xsi:type="dcterms:W3CDTF">2018-10-03T23:09:41Z</dcterms:modified>
</cp:coreProperties>
</file>